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6.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Lst>
  <p:sldSz cy="5715000" cx="9144000"/>
  <p:notesSz cx="6858000" cy="9144000"/>
  <p:embeddedFontLst>
    <p:embeddedFont>
      <p:font typeface="Arial Narrow"/>
      <p:regular r:id="rId67"/>
      <p:bold r:id="rId68"/>
      <p:italic r:id="rId69"/>
      <p:boldItalic r:id="rId7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os="5443">
          <p15:clr>
            <a:srgbClr val="A4A3A4"/>
          </p15:clr>
        </p15:guide>
        <p15:guide id="2" orient="horz" pos="3274">
          <p15:clr>
            <a:srgbClr val="A4A3A4"/>
          </p15:clr>
        </p15:guide>
        <p15:guide id="3" pos="317">
          <p15:clr>
            <a:srgbClr val="A4A3A4"/>
          </p15:clr>
        </p15:guide>
        <p15:guide id="4" orient="horz" pos="575">
          <p15:clr>
            <a:srgbClr val="A4A3A4"/>
          </p15:clr>
        </p15:guide>
        <p15:guide id="5" orient="horz" pos="303">
          <p15:clr>
            <a:srgbClr val="A4A3A4"/>
          </p15:clr>
        </p15:guide>
        <p15:guide id="6" pos="2880">
          <p15:clr>
            <a:srgbClr val="A4A3A4"/>
          </p15:clr>
        </p15:guide>
        <p15:guide id="7" pos="3039">
          <p15:clr>
            <a:srgbClr val="A4A3A4"/>
          </p15:clr>
        </p15:guide>
        <p15:guide id="8" orient="horz" pos="961">
          <p15:clr>
            <a:srgbClr val="A4A3A4"/>
          </p15:clr>
        </p15:guide>
        <p15:guide id="9" pos="2744">
          <p15:clr>
            <a:srgbClr val="A4A3A4"/>
          </p15:clr>
        </p15:guide>
        <p15:guide id="10" pos="544">
          <p15:clr>
            <a:srgbClr val="A4A3A4"/>
          </p15:clr>
        </p15:guide>
        <p15:guide id="11" orient="horz" pos="3138">
          <p15:clr>
            <a:srgbClr val="A4A3A4"/>
          </p15:clr>
        </p15:guide>
        <p15:guide id="12" orient="horz" pos="3025">
          <p15:clr>
            <a:srgbClr val="A4A3A4"/>
          </p15:clr>
        </p15:guide>
        <p15:guide id="13" pos="1927">
          <p15:clr>
            <a:srgbClr val="A4A3A4"/>
          </p15:clr>
        </p15:guide>
        <p15:guide id="14" pos="1678">
          <p15:clr>
            <a:srgbClr val="A4A3A4"/>
          </p15:clr>
        </p15:guide>
        <p15:guide id="15" pos="4468">
          <p15:clr>
            <a:srgbClr val="A4A3A4"/>
          </p15:clr>
        </p15:guide>
        <p15:guide id="16" pos="1292">
          <p15:clr>
            <a:srgbClr val="A4A3A4"/>
          </p15:clr>
        </p15:guide>
        <p15:guide id="17" orient="horz" pos="2390">
          <p15:clr>
            <a:srgbClr val="A4A3A4"/>
          </p15:clr>
        </p15:guide>
        <p15:guide id="18" orient="horz" pos="711">
          <p15:clr>
            <a:srgbClr val="A4A3A4"/>
          </p15:clr>
        </p15:guide>
        <p15:guide id="19" orient="horz" pos="870">
          <p15:clr>
            <a:srgbClr val="A4A3A4"/>
          </p15:clr>
        </p15:guide>
      </p15:sldGuideLst>
    </p:ext>
    <p:ext uri="GoogleSlidesCustomDataVersion2">
      <go:slidesCustomData xmlns:go="http://customooxmlschemas.google.com/" r:id="rId71" roundtripDataSignature="AMtx7mj9nFCKM6XWK9dABWVegSndQ5E1H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5443"/>
        <p:guide pos="3274" orient="horz"/>
        <p:guide pos="317"/>
        <p:guide pos="575" orient="horz"/>
        <p:guide pos="303" orient="horz"/>
        <p:guide pos="2880"/>
        <p:guide pos="3039"/>
        <p:guide pos="961" orient="horz"/>
        <p:guide pos="2744"/>
        <p:guide pos="544"/>
        <p:guide pos="3138" orient="horz"/>
        <p:guide pos="3025" orient="horz"/>
        <p:guide pos="1927"/>
        <p:guide pos="1678"/>
        <p:guide pos="4468"/>
        <p:guide pos="1292"/>
        <p:guide pos="2390" orient="horz"/>
        <p:guide pos="711" orient="horz"/>
        <p:guide pos="870"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71" Type="http://customschemas.google.com/relationships/presentationmetadata" Target="metadata"/><Relationship Id="rId70" Type="http://schemas.openxmlformats.org/officeDocument/2006/relationships/font" Target="fonts/ArialNarrow-boldItalic.fntdata"/><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slide" Target="slides/slide61.xml"/><Relationship Id="rId21" Type="http://schemas.openxmlformats.org/officeDocument/2006/relationships/slide" Target="slides/slide16.xml"/><Relationship Id="rId65" Type="http://schemas.openxmlformats.org/officeDocument/2006/relationships/slide" Target="slides/slide60.xml"/><Relationship Id="rId24" Type="http://schemas.openxmlformats.org/officeDocument/2006/relationships/slide" Target="slides/slide19.xml"/><Relationship Id="rId68" Type="http://schemas.openxmlformats.org/officeDocument/2006/relationships/font" Target="fonts/ArialNarrow-bold.fntdata"/><Relationship Id="rId23" Type="http://schemas.openxmlformats.org/officeDocument/2006/relationships/slide" Target="slides/slide18.xml"/><Relationship Id="rId67" Type="http://schemas.openxmlformats.org/officeDocument/2006/relationships/font" Target="fonts/ArialNarrow-regular.fntdata"/><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font" Target="fonts/ArialNarrow-italic.fntdata"/><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960438" y="1143000"/>
            <a:ext cx="49371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s-PE"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 name="Shape 20"/>
        <p:cNvGrpSpPr/>
        <p:nvPr/>
      </p:nvGrpSpPr>
      <p:grpSpPr>
        <a:xfrm>
          <a:off x="0" y="0"/>
          <a:ext cx="0" cy="0"/>
          <a:chOff x="0" y="0"/>
          <a:chExt cx="0" cy="0"/>
        </a:xfrm>
      </p:grpSpPr>
      <p:sp>
        <p:nvSpPr>
          <p:cNvPr id="21" name="Google Shape;21;p1:notes"/>
          <p:cNvSpPr/>
          <p:nvPr>
            <p:ph idx="2" type="sldImg"/>
          </p:nvPr>
        </p:nvSpPr>
        <p:spPr>
          <a:xfrm>
            <a:off x="960438" y="1143000"/>
            <a:ext cx="49371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 name="Google Shape;22;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3" name="Google Shape;23;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PE"/>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3" name="Google Shape;113;p10:notes"/>
          <p:cNvSpPr/>
          <p:nvPr>
            <p:ph idx="2" type="sldImg"/>
          </p:nvPr>
        </p:nvSpPr>
        <p:spPr>
          <a:xfrm>
            <a:off x="960438" y="1143000"/>
            <a:ext cx="49371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0" name="Google Shape;120;p11:notes"/>
          <p:cNvSpPr/>
          <p:nvPr>
            <p:ph idx="2" type="sldImg"/>
          </p:nvPr>
        </p:nvSpPr>
        <p:spPr>
          <a:xfrm>
            <a:off x="960438" y="1143000"/>
            <a:ext cx="49371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0" name="Google Shape;130;p12:notes"/>
          <p:cNvSpPr/>
          <p:nvPr>
            <p:ph idx="2" type="sldImg"/>
          </p:nvPr>
        </p:nvSpPr>
        <p:spPr>
          <a:xfrm>
            <a:off x="960438" y="1143000"/>
            <a:ext cx="49371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p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8" name="Google Shape;138;p13:notes"/>
          <p:cNvSpPr/>
          <p:nvPr>
            <p:ph idx="2" type="sldImg"/>
          </p:nvPr>
        </p:nvSpPr>
        <p:spPr>
          <a:xfrm>
            <a:off x="960438" y="1143000"/>
            <a:ext cx="49371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p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1" name="Google Shape;151;p14:notes"/>
          <p:cNvSpPr/>
          <p:nvPr>
            <p:ph idx="2" type="sldImg"/>
          </p:nvPr>
        </p:nvSpPr>
        <p:spPr>
          <a:xfrm>
            <a:off x="960438" y="1143000"/>
            <a:ext cx="49371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p15:notes"/>
          <p:cNvSpPr/>
          <p:nvPr>
            <p:ph idx="2" type="sldImg"/>
          </p:nvPr>
        </p:nvSpPr>
        <p:spPr>
          <a:xfrm>
            <a:off x="960438" y="1143000"/>
            <a:ext cx="49371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8" name="Google Shape;168;p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latin typeface="Arial"/>
              <a:ea typeface="Arial"/>
              <a:cs typeface="Arial"/>
              <a:sym typeface="Arial"/>
            </a:endParaRPr>
          </a:p>
        </p:txBody>
      </p:sp>
      <p:sp>
        <p:nvSpPr>
          <p:cNvPr id="169" name="Google Shape;169;p1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PE"/>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p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5" name="Google Shape;175;p16:notes"/>
          <p:cNvSpPr/>
          <p:nvPr>
            <p:ph idx="2" type="sldImg"/>
          </p:nvPr>
        </p:nvSpPr>
        <p:spPr>
          <a:xfrm>
            <a:off x="960438" y="1143000"/>
            <a:ext cx="49371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p1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3" name="Google Shape;183;p17:notes"/>
          <p:cNvSpPr/>
          <p:nvPr>
            <p:ph idx="2" type="sldImg"/>
          </p:nvPr>
        </p:nvSpPr>
        <p:spPr>
          <a:xfrm>
            <a:off x="960438" y="1143000"/>
            <a:ext cx="49371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p18:notes"/>
          <p:cNvSpPr/>
          <p:nvPr>
            <p:ph idx="2" type="sldImg"/>
          </p:nvPr>
        </p:nvSpPr>
        <p:spPr>
          <a:xfrm>
            <a:off x="960438" y="1143000"/>
            <a:ext cx="49371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1" name="Google Shape;191;p1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latin typeface="Arial"/>
              <a:ea typeface="Arial"/>
              <a:cs typeface="Arial"/>
              <a:sym typeface="Arial"/>
            </a:endParaRPr>
          </a:p>
        </p:txBody>
      </p:sp>
      <p:sp>
        <p:nvSpPr>
          <p:cNvPr id="192" name="Google Shape;192;p1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PE"/>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p19:notes"/>
          <p:cNvSpPr/>
          <p:nvPr>
            <p:ph idx="2" type="sldImg"/>
          </p:nvPr>
        </p:nvSpPr>
        <p:spPr>
          <a:xfrm>
            <a:off x="960438" y="1143000"/>
            <a:ext cx="49371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8" name="Google Shape;198;p1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99" name="Google Shape;199;p1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PE"/>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 name="Shape 31"/>
        <p:cNvGrpSpPr/>
        <p:nvPr/>
      </p:nvGrpSpPr>
      <p:grpSpPr>
        <a:xfrm>
          <a:off x="0" y="0"/>
          <a:ext cx="0" cy="0"/>
          <a:chOff x="0" y="0"/>
          <a:chExt cx="0" cy="0"/>
        </a:xfrm>
      </p:grpSpPr>
      <p:sp>
        <p:nvSpPr>
          <p:cNvPr id="32" name="Google Shape;32;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3" name="Google Shape;33;p2:notes"/>
          <p:cNvSpPr/>
          <p:nvPr>
            <p:ph idx="2" type="sldImg"/>
          </p:nvPr>
        </p:nvSpPr>
        <p:spPr>
          <a:xfrm>
            <a:off x="960438" y="1143000"/>
            <a:ext cx="49371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p2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05" name="Google Shape;205;p20:notes"/>
          <p:cNvSpPr/>
          <p:nvPr>
            <p:ph idx="2" type="sldImg"/>
          </p:nvPr>
        </p:nvSpPr>
        <p:spPr>
          <a:xfrm>
            <a:off x="960438" y="1143000"/>
            <a:ext cx="49371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p2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12" name="Google Shape;212;p21:notes"/>
          <p:cNvSpPr/>
          <p:nvPr>
            <p:ph idx="2" type="sldImg"/>
          </p:nvPr>
        </p:nvSpPr>
        <p:spPr>
          <a:xfrm>
            <a:off x="960438" y="1143000"/>
            <a:ext cx="49371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p2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20" name="Google Shape;220;p22:notes"/>
          <p:cNvSpPr/>
          <p:nvPr>
            <p:ph idx="2" type="sldImg"/>
          </p:nvPr>
        </p:nvSpPr>
        <p:spPr>
          <a:xfrm>
            <a:off x="960438" y="1143000"/>
            <a:ext cx="49371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p2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35" name="Google Shape;235;p23:notes"/>
          <p:cNvSpPr/>
          <p:nvPr>
            <p:ph idx="2" type="sldImg"/>
          </p:nvPr>
        </p:nvSpPr>
        <p:spPr>
          <a:xfrm>
            <a:off x="960438" y="1143000"/>
            <a:ext cx="49371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p2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51" name="Google Shape;251;p24:notes"/>
          <p:cNvSpPr/>
          <p:nvPr>
            <p:ph idx="2" type="sldImg"/>
          </p:nvPr>
        </p:nvSpPr>
        <p:spPr>
          <a:xfrm>
            <a:off x="960438" y="1143000"/>
            <a:ext cx="49371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p2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59" name="Google Shape;259;p25:notes"/>
          <p:cNvSpPr/>
          <p:nvPr>
            <p:ph idx="2" type="sldImg"/>
          </p:nvPr>
        </p:nvSpPr>
        <p:spPr>
          <a:xfrm>
            <a:off x="960438" y="1143000"/>
            <a:ext cx="49371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p2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78" name="Google Shape;278;p26:notes"/>
          <p:cNvSpPr/>
          <p:nvPr>
            <p:ph idx="2" type="sldImg"/>
          </p:nvPr>
        </p:nvSpPr>
        <p:spPr>
          <a:xfrm>
            <a:off x="960438" y="1143000"/>
            <a:ext cx="49371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p2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85" name="Google Shape;285;p27:notes"/>
          <p:cNvSpPr/>
          <p:nvPr>
            <p:ph idx="2" type="sldImg"/>
          </p:nvPr>
        </p:nvSpPr>
        <p:spPr>
          <a:xfrm>
            <a:off x="960438" y="1143000"/>
            <a:ext cx="49371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p28:notes"/>
          <p:cNvSpPr/>
          <p:nvPr>
            <p:ph idx="2" type="sldImg"/>
          </p:nvPr>
        </p:nvSpPr>
        <p:spPr>
          <a:xfrm>
            <a:off x="960438" y="1143000"/>
            <a:ext cx="49371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2" name="Google Shape;292;p2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93" name="Google Shape;293;p2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PE"/>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p2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99" name="Google Shape;299;p29:notes"/>
          <p:cNvSpPr/>
          <p:nvPr>
            <p:ph idx="2" type="sldImg"/>
          </p:nvPr>
        </p:nvSpPr>
        <p:spPr>
          <a:xfrm>
            <a:off x="960438" y="1143000"/>
            <a:ext cx="49371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 name="Shape 37"/>
        <p:cNvGrpSpPr/>
        <p:nvPr/>
      </p:nvGrpSpPr>
      <p:grpSpPr>
        <a:xfrm>
          <a:off x="0" y="0"/>
          <a:ext cx="0" cy="0"/>
          <a:chOff x="0" y="0"/>
          <a:chExt cx="0" cy="0"/>
        </a:xfrm>
      </p:grpSpPr>
      <p:sp>
        <p:nvSpPr>
          <p:cNvPr id="38" name="Google Shape;38;p3:notes"/>
          <p:cNvSpPr/>
          <p:nvPr>
            <p:ph idx="2" type="sldImg"/>
          </p:nvPr>
        </p:nvSpPr>
        <p:spPr>
          <a:xfrm>
            <a:off x="960438" y="1143000"/>
            <a:ext cx="49371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 name="Google Shape;39;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0" name="Google Shape;40;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PE"/>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p3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06" name="Google Shape;306;p30:notes"/>
          <p:cNvSpPr/>
          <p:nvPr>
            <p:ph idx="2" type="sldImg"/>
          </p:nvPr>
        </p:nvSpPr>
        <p:spPr>
          <a:xfrm>
            <a:off x="960438" y="1143000"/>
            <a:ext cx="49371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p3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14" name="Google Shape;314;p31:notes"/>
          <p:cNvSpPr/>
          <p:nvPr>
            <p:ph idx="2" type="sldImg"/>
          </p:nvPr>
        </p:nvSpPr>
        <p:spPr>
          <a:xfrm>
            <a:off x="960438" y="1143000"/>
            <a:ext cx="49371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p3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22" name="Google Shape;322;p32:notes"/>
          <p:cNvSpPr/>
          <p:nvPr>
            <p:ph idx="2" type="sldImg"/>
          </p:nvPr>
        </p:nvSpPr>
        <p:spPr>
          <a:xfrm>
            <a:off x="960438" y="1143000"/>
            <a:ext cx="49371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p3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59" name="Google Shape;359;p33:notes"/>
          <p:cNvSpPr/>
          <p:nvPr>
            <p:ph idx="2" type="sldImg"/>
          </p:nvPr>
        </p:nvSpPr>
        <p:spPr>
          <a:xfrm>
            <a:off x="960438" y="1143000"/>
            <a:ext cx="49371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p3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70" name="Google Shape;370;p34:notes"/>
          <p:cNvSpPr/>
          <p:nvPr>
            <p:ph idx="2" type="sldImg"/>
          </p:nvPr>
        </p:nvSpPr>
        <p:spPr>
          <a:xfrm>
            <a:off x="960438" y="1143000"/>
            <a:ext cx="49371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p3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82" name="Google Shape;382;p35:notes"/>
          <p:cNvSpPr/>
          <p:nvPr>
            <p:ph idx="2" type="sldImg"/>
          </p:nvPr>
        </p:nvSpPr>
        <p:spPr>
          <a:xfrm>
            <a:off x="960438" y="1143000"/>
            <a:ext cx="49371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p3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93" name="Google Shape;393;p36:notes"/>
          <p:cNvSpPr/>
          <p:nvPr>
            <p:ph idx="2" type="sldImg"/>
          </p:nvPr>
        </p:nvSpPr>
        <p:spPr>
          <a:xfrm>
            <a:off x="960438" y="1143000"/>
            <a:ext cx="49371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p3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04" name="Google Shape;404;p37:notes"/>
          <p:cNvSpPr/>
          <p:nvPr>
            <p:ph idx="2" type="sldImg"/>
          </p:nvPr>
        </p:nvSpPr>
        <p:spPr>
          <a:xfrm>
            <a:off x="960438" y="1143000"/>
            <a:ext cx="49371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p3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15" name="Google Shape;415;p38:notes"/>
          <p:cNvSpPr/>
          <p:nvPr>
            <p:ph idx="2" type="sldImg"/>
          </p:nvPr>
        </p:nvSpPr>
        <p:spPr>
          <a:xfrm>
            <a:off x="960438" y="1143000"/>
            <a:ext cx="49371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p39:notes"/>
          <p:cNvSpPr/>
          <p:nvPr>
            <p:ph idx="2" type="sldImg"/>
          </p:nvPr>
        </p:nvSpPr>
        <p:spPr>
          <a:xfrm>
            <a:off x="960438" y="1143000"/>
            <a:ext cx="49371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8" name="Google Shape;428;p3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latin typeface="Arial"/>
              <a:ea typeface="Arial"/>
              <a:cs typeface="Arial"/>
              <a:sym typeface="Arial"/>
            </a:endParaRPr>
          </a:p>
        </p:txBody>
      </p:sp>
      <p:sp>
        <p:nvSpPr>
          <p:cNvPr id="429" name="Google Shape;429;p3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PE"/>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 name="Shape 44"/>
        <p:cNvGrpSpPr/>
        <p:nvPr/>
      </p:nvGrpSpPr>
      <p:grpSpPr>
        <a:xfrm>
          <a:off x="0" y="0"/>
          <a:ext cx="0" cy="0"/>
          <a:chOff x="0" y="0"/>
          <a:chExt cx="0" cy="0"/>
        </a:xfrm>
      </p:grpSpPr>
      <p:sp>
        <p:nvSpPr>
          <p:cNvPr id="45" name="Google Shape;45;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6" name="Google Shape;46;p4:notes"/>
          <p:cNvSpPr/>
          <p:nvPr>
            <p:ph idx="2" type="sldImg"/>
          </p:nvPr>
        </p:nvSpPr>
        <p:spPr>
          <a:xfrm>
            <a:off x="960438" y="1143000"/>
            <a:ext cx="49371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p40:notes"/>
          <p:cNvSpPr/>
          <p:nvPr>
            <p:ph idx="2" type="sldImg"/>
          </p:nvPr>
        </p:nvSpPr>
        <p:spPr>
          <a:xfrm>
            <a:off x="960438" y="1143000"/>
            <a:ext cx="49371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5" name="Google Shape;435;p4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36" name="Google Shape;436;p4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PE"/>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p4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42" name="Google Shape;442;p41:notes"/>
          <p:cNvSpPr/>
          <p:nvPr>
            <p:ph idx="2" type="sldImg"/>
          </p:nvPr>
        </p:nvSpPr>
        <p:spPr>
          <a:xfrm>
            <a:off x="960438" y="1143000"/>
            <a:ext cx="49371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p4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49" name="Google Shape;449;p42:notes"/>
          <p:cNvSpPr/>
          <p:nvPr>
            <p:ph idx="2" type="sldImg"/>
          </p:nvPr>
        </p:nvSpPr>
        <p:spPr>
          <a:xfrm>
            <a:off x="960438" y="1143000"/>
            <a:ext cx="49371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p4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84" name="Google Shape;484;p43:notes"/>
          <p:cNvSpPr/>
          <p:nvPr>
            <p:ph idx="2" type="sldImg"/>
          </p:nvPr>
        </p:nvSpPr>
        <p:spPr>
          <a:xfrm>
            <a:off x="960438" y="1143000"/>
            <a:ext cx="49371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p4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08" name="Google Shape;508;p44:notes"/>
          <p:cNvSpPr/>
          <p:nvPr>
            <p:ph idx="2" type="sldImg"/>
          </p:nvPr>
        </p:nvSpPr>
        <p:spPr>
          <a:xfrm>
            <a:off x="960438" y="1143000"/>
            <a:ext cx="49371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p4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15" name="Google Shape;515;p45:notes"/>
          <p:cNvSpPr/>
          <p:nvPr>
            <p:ph idx="2" type="sldImg"/>
          </p:nvPr>
        </p:nvSpPr>
        <p:spPr>
          <a:xfrm>
            <a:off x="960438" y="1143000"/>
            <a:ext cx="49371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p4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22" name="Google Shape;522;p46:notes"/>
          <p:cNvSpPr/>
          <p:nvPr>
            <p:ph idx="2" type="sldImg"/>
          </p:nvPr>
        </p:nvSpPr>
        <p:spPr>
          <a:xfrm>
            <a:off x="960438" y="1143000"/>
            <a:ext cx="49371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 name="Shape 534"/>
        <p:cNvGrpSpPr/>
        <p:nvPr/>
      </p:nvGrpSpPr>
      <p:grpSpPr>
        <a:xfrm>
          <a:off x="0" y="0"/>
          <a:ext cx="0" cy="0"/>
          <a:chOff x="0" y="0"/>
          <a:chExt cx="0" cy="0"/>
        </a:xfrm>
      </p:grpSpPr>
      <p:sp>
        <p:nvSpPr>
          <p:cNvPr id="535" name="Google Shape;535;p47:notes"/>
          <p:cNvSpPr/>
          <p:nvPr>
            <p:ph idx="2" type="sldImg"/>
          </p:nvPr>
        </p:nvSpPr>
        <p:spPr>
          <a:xfrm>
            <a:off x="960438" y="1143000"/>
            <a:ext cx="49371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36" name="Google Shape;536;p4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37" name="Google Shape;537;p4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PE"/>
              <a:t>‹#›</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 name="Shape 541"/>
        <p:cNvGrpSpPr/>
        <p:nvPr/>
      </p:nvGrpSpPr>
      <p:grpSpPr>
        <a:xfrm>
          <a:off x="0" y="0"/>
          <a:ext cx="0" cy="0"/>
          <a:chOff x="0" y="0"/>
          <a:chExt cx="0" cy="0"/>
        </a:xfrm>
      </p:grpSpPr>
      <p:sp>
        <p:nvSpPr>
          <p:cNvPr id="542" name="Google Shape;542;p4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43" name="Google Shape;543;p48:notes"/>
          <p:cNvSpPr/>
          <p:nvPr>
            <p:ph idx="2" type="sldImg"/>
          </p:nvPr>
        </p:nvSpPr>
        <p:spPr>
          <a:xfrm>
            <a:off x="960438" y="1143000"/>
            <a:ext cx="49371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 name="Shape 548"/>
        <p:cNvGrpSpPr/>
        <p:nvPr/>
      </p:nvGrpSpPr>
      <p:grpSpPr>
        <a:xfrm>
          <a:off x="0" y="0"/>
          <a:ext cx="0" cy="0"/>
          <a:chOff x="0" y="0"/>
          <a:chExt cx="0" cy="0"/>
        </a:xfrm>
      </p:grpSpPr>
      <p:sp>
        <p:nvSpPr>
          <p:cNvPr id="549" name="Google Shape;549;p4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50" name="Google Shape;550;p49:notes"/>
          <p:cNvSpPr/>
          <p:nvPr>
            <p:ph idx="2" type="sldImg"/>
          </p:nvPr>
        </p:nvSpPr>
        <p:spPr>
          <a:xfrm>
            <a:off x="960438" y="1143000"/>
            <a:ext cx="49371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 name="Shape 51"/>
        <p:cNvGrpSpPr/>
        <p:nvPr/>
      </p:nvGrpSpPr>
      <p:grpSpPr>
        <a:xfrm>
          <a:off x="0" y="0"/>
          <a:ext cx="0" cy="0"/>
          <a:chOff x="0" y="0"/>
          <a:chExt cx="0" cy="0"/>
        </a:xfrm>
      </p:grpSpPr>
      <p:sp>
        <p:nvSpPr>
          <p:cNvPr id="52" name="Google Shape;52;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3" name="Google Shape;53;p5:notes"/>
          <p:cNvSpPr/>
          <p:nvPr>
            <p:ph idx="2" type="sldImg"/>
          </p:nvPr>
        </p:nvSpPr>
        <p:spPr>
          <a:xfrm>
            <a:off x="960438" y="1143000"/>
            <a:ext cx="49371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5" name="Shape 555"/>
        <p:cNvGrpSpPr/>
        <p:nvPr/>
      </p:nvGrpSpPr>
      <p:grpSpPr>
        <a:xfrm>
          <a:off x="0" y="0"/>
          <a:ext cx="0" cy="0"/>
          <a:chOff x="0" y="0"/>
          <a:chExt cx="0" cy="0"/>
        </a:xfrm>
      </p:grpSpPr>
      <p:sp>
        <p:nvSpPr>
          <p:cNvPr id="556" name="Google Shape;556;p5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57" name="Google Shape;557;p50:notes"/>
          <p:cNvSpPr/>
          <p:nvPr>
            <p:ph idx="2" type="sldImg"/>
          </p:nvPr>
        </p:nvSpPr>
        <p:spPr>
          <a:xfrm>
            <a:off x="960438" y="1143000"/>
            <a:ext cx="49371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2" name="Shape 562"/>
        <p:cNvGrpSpPr/>
        <p:nvPr/>
      </p:nvGrpSpPr>
      <p:grpSpPr>
        <a:xfrm>
          <a:off x="0" y="0"/>
          <a:ext cx="0" cy="0"/>
          <a:chOff x="0" y="0"/>
          <a:chExt cx="0" cy="0"/>
        </a:xfrm>
      </p:grpSpPr>
      <p:sp>
        <p:nvSpPr>
          <p:cNvPr id="563" name="Google Shape;563;p5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64" name="Google Shape;564;p51:notes"/>
          <p:cNvSpPr/>
          <p:nvPr>
            <p:ph idx="2" type="sldImg"/>
          </p:nvPr>
        </p:nvSpPr>
        <p:spPr>
          <a:xfrm>
            <a:off x="960438" y="1143000"/>
            <a:ext cx="49371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9" name="Shape 569"/>
        <p:cNvGrpSpPr/>
        <p:nvPr/>
      </p:nvGrpSpPr>
      <p:grpSpPr>
        <a:xfrm>
          <a:off x="0" y="0"/>
          <a:ext cx="0" cy="0"/>
          <a:chOff x="0" y="0"/>
          <a:chExt cx="0" cy="0"/>
        </a:xfrm>
      </p:grpSpPr>
      <p:sp>
        <p:nvSpPr>
          <p:cNvPr id="570" name="Google Shape;570;p5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71" name="Google Shape;571;p52:notes"/>
          <p:cNvSpPr/>
          <p:nvPr>
            <p:ph idx="2" type="sldImg"/>
          </p:nvPr>
        </p:nvSpPr>
        <p:spPr>
          <a:xfrm>
            <a:off x="960438" y="1143000"/>
            <a:ext cx="49371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6" name="Shape 576"/>
        <p:cNvGrpSpPr/>
        <p:nvPr/>
      </p:nvGrpSpPr>
      <p:grpSpPr>
        <a:xfrm>
          <a:off x="0" y="0"/>
          <a:ext cx="0" cy="0"/>
          <a:chOff x="0" y="0"/>
          <a:chExt cx="0" cy="0"/>
        </a:xfrm>
      </p:grpSpPr>
      <p:sp>
        <p:nvSpPr>
          <p:cNvPr id="577" name="Google Shape;577;p5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78" name="Google Shape;578;p53:notes"/>
          <p:cNvSpPr/>
          <p:nvPr>
            <p:ph idx="2" type="sldImg"/>
          </p:nvPr>
        </p:nvSpPr>
        <p:spPr>
          <a:xfrm>
            <a:off x="960438" y="1143000"/>
            <a:ext cx="49371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3" name="Shape 583"/>
        <p:cNvGrpSpPr/>
        <p:nvPr/>
      </p:nvGrpSpPr>
      <p:grpSpPr>
        <a:xfrm>
          <a:off x="0" y="0"/>
          <a:ext cx="0" cy="0"/>
          <a:chOff x="0" y="0"/>
          <a:chExt cx="0" cy="0"/>
        </a:xfrm>
      </p:grpSpPr>
      <p:sp>
        <p:nvSpPr>
          <p:cNvPr id="584" name="Google Shape;584;p5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85" name="Google Shape;585;p54:notes"/>
          <p:cNvSpPr/>
          <p:nvPr>
            <p:ph idx="2" type="sldImg"/>
          </p:nvPr>
        </p:nvSpPr>
        <p:spPr>
          <a:xfrm>
            <a:off x="960438" y="1143000"/>
            <a:ext cx="49371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9" name="Shape 609"/>
        <p:cNvGrpSpPr/>
        <p:nvPr/>
      </p:nvGrpSpPr>
      <p:grpSpPr>
        <a:xfrm>
          <a:off x="0" y="0"/>
          <a:ext cx="0" cy="0"/>
          <a:chOff x="0" y="0"/>
          <a:chExt cx="0" cy="0"/>
        </a:xfrm>
      </p:grpSpPr>
      <p:sp>
        <p:nvSpPr>
          <p:cNvPr id="610" name="Google Shape;610;p5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11" name="Google Shape;611;p55:notes"/>
          <p:cNvSpPr/>
          <p:nvPr>
            <p:ph idx="2" type="sldImg"/>
          </p:nvPr>
        </p:nvSpPr>
        <p:spPr>
          <a:xfrm>
            <a:off x="960438" y="1143000"/>
            <a:ext cx="49371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6" name="Shape 646"/>
        <p:cNvGrpSpPr/>
        <p:nvPr/>
      </p:nvGrpSpPr>
      <p:grpSpPr>
        <a:xfrm>
          <a:off x="0" y="0"/>
          <a:ext cx="0" cy="0"/>
          <a:chOff x="0" y="0"/>
          <a:chExt cx="0" cy="0"/>
        </a:xfrm>
      </p:grpSpPr>
      <p:sp>
        <p:nvSpPr>
          <p:cNvPr id="647" name="Google Shape;647;p5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48" name="Google Shape;648;p56:notes"/>
          <p:cNvSpPr/>
          <p:nvPr>
            <p:ph idx="2" type="sldImg"/>
          </p:nvPr>
        </p:nvSpPr>
        <p:spPr>
          <a:xfrm>
            <a:off x="960438" y="1143000"/>
            <a:ext cx="49371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3" name="Shape 653"/>
        <p:cNvGrpSpPr/>
        <p:nvPr/>
      </p:nvGrpSpPr>
      <p:grpSpPr>
        <a:xfrm>
          <a:off x="0" y="0"/>
          <a:ext cx="0" cy="0"/>
          <a:chOff x="0" y="0"/>
          <a:chExt cx="0" cy="0"/>
        </a:xfrm>
      </p:grpSpPr>
      <p:sp>
        <p:nvSpPr>
          <p:cNvPr id="654" name="Google Shape;654;p5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55" name="Google Shape;655;p57:notes"/>
          <p:cNvSpPr/>
          <p:nvPr>
            <p:ph idx="2" type="sldImg"/>
          </p:nvPr>
        </p:nvSpPr>
        <p:spPr>
          <a:xfrm>
            <a:off x="960438" y="1143000"/>
            <a:ext cx="49371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7" name="Shape 667"/>
        <p:cNvGrpSpPr/>
        <p:nvPr/>
      </p:nvGrpSpPr>
      <p:grpSpPr>
        <a:xfrm>
          <a:off x="0" y="0"/>
          <a:ext cx="0" cy="0"/>
          <a:chOff x="0" y="0"/>
          <a:chExt cx="0" cy="0"/>
        </a:xfrm>
      </p:grpSpPr>
      <p:sp>
        <p:nvSpPr>
          <p:cNvPr id="668" name="Google Shape;668;p5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69" name="Google Shape;669;p58:notes"/>
          <p:cNvSpPr/>
          <p:nvPr>
            <p:ph idx="2" type="sldImg"/>
          </p:nvPr>
        </p:nvSpPr>
        <p:spPr>
          <a:xfrm>
            <a:off x="960438" y="1143000"/>
            <a:ext cx="49371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1" name="Shape 681"/>
        <p:cNvGrpSpPr/>
        <p:nvPr/>
      </p:nvGrpSpPr>
      <p:grpSpPr>
        <a:xfrm>
          <a:off x="0" y="0"/>
          <a:ext cx="0" cy="0"/>
          <a:chOff x="0" y="0"/>
          <a:chExt cx="0" cy="0"/>
        </a:xfrm>
      </p:grpSpPr>
      <p:sp>
        <p:nvSpPr>
          <p:cNvPr id="682" name="Google Shape;682;p59:notes"/>
          <p:cNvSpPr/>
          <p:nvPr>
            <p:ph idx="2" type="sldImg"/>
          </p:nvPr>
        </p:nvSpPr>
        <p:spPr>
          <a:xfrm>
            <a:off x="960438" y="1143000"/>
            <a:ext cx="49371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83" name="Google Shape;683;p5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84" name="Google Shape;684;p5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PE"/>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5" name="Google Shape;75;p6:notes"/>
          <p:cNvSpPr/>
          <p:nvPr>
            <p:ph idx="2" type="sldImg"/>
          </p:nvPr>
        </p:nvSpPr>
        <p:spPr>
          <a:xfrm>
            <a:off x="960438" y="1143000"/>
            <a:ext cx="49371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9" name="Shape 689"/>
        <p:cNvGrpSpPr/>
        <p:nvPr/>
      </p:nvGrpSpPr>
      <p:grpSpPr>
        <a:xfrm>
          <a:off x="0" y="0"/>
          <a:ext cx="0" cy="0"/>
          <a:chOff x="0" y="0"/>
          <a:chExt cx="0" cy="0"/>
        </a:xfrm>
      </p:grpSpPr>
      <p:sp>
        <p:nvSpPr>
          <p:cNvPr id="690" name="Google Shape;690;p60:notes"/>
          <p:cNvSpPr/>
          <p:nvPr>
            <p:ph idx="2" type="sldImg"/>
          </p:nvPr>
        </p:nvSpPr>
        <p:spPr>
          <a:xfrm>
            <a:off x="960438" y="1143000"/>
            <a:ext cx="49371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91" name="Google Shape;691;p6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92" name="Google Shape;692;p6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PE"/>
              <a:t>‹#›</a:t>
            </a:fld>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7" name="Shape 697"/>
        <p:cNvGrpSpPr/>
        <p:nvPr/>
      </p:nvGrpSpPr>
      <p:grpSpPr>
        <a:xfrm>
          <a:off x="0" y="0"/>
          <a:ext cx="0" cy="0"/>
          <a:chOff x="0" y="0"/>
          <a:chExt cx="0" cy="0"/>
        </a:xfrm>
      </p:grpSpPr>
      <p:sp>
        <p:nvSpPr>
          <p:cNvPr id="698" name="Google Shape;698;p6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99" name="Google Shape;699;p61:notes"/>
          <p:cNvSpPr/>
          <p:nvPr>
            <p:ph idx="2" type="sldImg"/>
          </p:nvPr>
        </p:nvSpPr>
        <p:spPr>
          <a:xfrm>
            <a:off x="960438" y="1143000"/>
            <a:ext cx="49371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4" name="Google Shape;84;p7:notes"/>
          <p:cNvSpPr/>
          <p:nvPr>
            <p:ph idx="2" type="sldImg"/>
          </p:nvPr>
        </p:nvSpPr>
        <p:spPr>
          <a:xfrm>
            <a:off x="960438" y="1143000"/>
            <a:ext cx="49371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p8:notes"/>
          <p:cNvSpPr/>
          <p:nvPr>
            <p:ph idx="2" type="sldImg"/>
          </p:nvPr>
        </p:nvSpPr>
        <p:spPr>
          <a:xfrm>
            <a:off x="960438" y="1143000"/>
            <a:ext cx="49371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9" name="Google Shape;99;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0" name="Google Shape;100;p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PE"/>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6" name="Google Shape;106;p9:notes"/>
          <p:cNvSpPr/>
          <p:nvPr>
            <p:ph idx="2" type="sldImg"/>
          </p:nvPr>
        </p:nvSpPr>
        <p:spPr>
          <a:xfrm>
            <a:off x="960438" y="1143000"/>
            <a:ext cx="49371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p:cSld name="Diapositiva de título">
    <p:spTree>
      <p:nvGrpSpPr>
        <p:cNvPr id="14" name="Shape 14"/>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15" name="Shape 15"/>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16" name="Shape 16"/>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ema - 1 Imagen A">
  <p:cSld name="Subtema - 1 Imagen A">
    <p:spTree>
      <p:nvGrpSpPr>
        <p:cNvPr id="17" name="Shape 17"/>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ema - 1 Imagen Centrada">
  <p:cSld name="Subtema - 1 Imagen Centrada">
    <p:spTree>
      <p:nvGrpSpPr>
        <p:cNvPr id="18" name="Shape 18"/>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ema - Video">
  <p:cSld name="Subtema - Video">
    <p:spTree>
      <p:nvGrpSpPr>
        <p:cNvPr id="19" name="Shape 19"/>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grpSp>
        <p:nvGrpSpPr>
          <p:cNvPr id="10" name="Google Shape;10;p62"/>
          <p:cNvGrpSpPr/>
          <p:nvPr/>
        </p:nvGrpSpPr>
        <p:grpSpPr>
          <a:xfrm>
            <a:off x="944054" y="5343295"/>
            <a:ext cx="7804380" cy="215444"/>
            <a:chOff x="944054" y="5343295"/>
            <a:chExt cx="7804380" cy="215444"/>
          </a:xfrm>
        </p:grpSpPr>
        <p:sp>
          <p:nvSpPr>
            <p:cNvPr id="11" name="Google Shape;11;p62"/>
            <p:cNvSpPr txBox="1"/>
            <p:nvPr/>
          </p:nvSpPr>
          <p:spPr>
            <a:xfrm>
              <a:off x="944054" y="5343295"/>
              <a:ext cx="1810111" cy="21544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7F7F7F"/>
                </a:buClr>
                <a:buSzPts val="800"/>
                <a:buFont typeface="Calibri"/>
                <a:buNone/>
              </a:pPr>
              <a:r>
                <a:rPr b="0" i="0" lang="es-PE" sz="800" u="none" cap="none" strike="noStrike">
                  <a:solidFill>
                    <a:srgbClr val="7F7F7F"/>
                  </a:solidFill>
                  <a:latin typeface="Calibri"/>
                  <a:ea typeface="Calibri"/>
                  <a:cs typeface="Calibri"/>
                  <a:sym typeface="Calibri"/>
                </a:rPr>
                <a:t>DIRECCIÓN DE PERSONAS  •  SESIÓN 11</a:t>
              </a:r>
              <a:endParaRPr b="0" i="0" sz="800" u="none" cap="none" strike="noStrike">
                <a:solidFill>
                  <a:srgbClr val="7F7F7F"/>
                </a:solidFill>
                <a:latin typeface="Calibri"/>
                <a:ea typeface="Calibri"/>
                <a:cs typeface="Calibri"/>
                <a:sym typeface="Calibri"/>
              </a:endParaRPr>
            </a:p>
          </p:txBody>
        </p:sp>
        <p:sp>
          <p:nvSpPr>
            <p:cNvPr id="12" name="Google Shape;12;p62"/>
            <p:cNvSpPr/>
            <p:nvPr/>
          </p:nvSpPr>
          <p:spPr>
            <a:xfrm>
              <a:off x="7361516" y="5371562"/>
              <a:ext cx="1386918" cy="184666"/>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600"/>
                <a:buFont typeface="Arial"/>
                <a:buNone/>
              </a:pPr>
              <a:r>
                <a:rPr b="0" i="0" lang="es-PE" sz="600" u="none" cap="none" strike="noStrike">
                  <a:solidFill>
                    <a:srgbClr val="7F7F7F"/>
                  </a:solidFill>
                  <a:latin typeface="Calibri"/>
                  <a:ea typeface="Calibri"/>
                  <a:cs typeface="Calibri"/>
                  <a:sym typeface="Calibri"/>
                </a:rPr>
                <a:t>© ISIL. Todos los derechos reservados</a:t>
              </a:r>
              <a:endParaRPr b="0" i="0" sz="1400" u="none" cap="none" strike="noStrike">
                <a:solidFill>
                  <a:srgbClr val="000000"/>
                </a:solidFill>
                <a:latin typeface="Arial"/>
                <a:ea typeface="Arial"/>
                <a:cs typeface="Arial"/>
                <a:sym typeface="Arial"/>
              </a:endParaRPr>
            </a:p>
          </p:txBody>
        </p:sp>
      </p:grpSp>
      <p:pic>
        <p:nvPicPr>
          <p:cNvPr id="13" name="Google Shape;13;p62"/>
          <p:cNvPicPr preferRelativeResize="0"/>
          <p:nvPr/>
        </p:nvPicPr>
        <p:blipFill rotWithShape="1">
          <a:blip r:embed="rId1">
            <a:alphaModFix amt="20000"/>
          </a:blip>
          <a:srcRect b="0" l="0" r="0" t="0"/>
          <a:stretch/>
        </p:blipFill>
        <p:spPr>
          <a:xfrm>
            <a:off x="495300" y="5322472"/>
            <a:ext cx="448573" cy="25075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9.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hyperlink" Target="https://www.youtube.com/watch?v=iCvmsMzlF7o" TargetMode="External"/><Relationship Id="rId4" Type="http://schemas.openxmlformats.org/officeDocument/2006/relationships/image" Target="../media/image23.jpg"/><Relationship Id="rId5" Type="http://schemas.openxmlformats.org/officeDocument/2006/relationships/image" Target="../media/image2.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4.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2.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37.png"/><Relationship Id="rId4" Type="http://schemas.openxmlformats.org/officeDocument/2006/relationships/image" Target="../media/image8.png"/><Relationship Id="rId5" Type="http://schemas.openxmlformats.org/officeDocument/2006/relationships/image" Target="../media/image10.png"/><Relationship Id="rId6" Type="http://schemas.openxmlformats.org/officeDocument/2006/relationships/image" Target="../media/image25.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1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8.jpg"/><Relationship Id="rId4" Type="http://schemas.openxmlformats.org/officeDocument/2006/relationships/image" Target="../media/image2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35.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40.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34.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34.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4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30.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26.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36.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33.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43.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38.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4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1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53.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39.jp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50.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50.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52.jp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52.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6.png"/><Relationship Id="rId4" Type="http://schemas.openxmlformats.org/officeDocument/2006/relationships/image" Target="../media/image7.png"/><Relationship Id="rId5" Type="http://schemas.openxmlformats.org/officeDocument/2006/relationships/image" Target="../media/image13.png"/><Relationship Id="rId6" Type="http://schemas.openxmlformats.org/officeDocument/2006/relationships/image" Target="../media/image11.png"/><Relationship Id="rId7" Type="http://schemas.openxmlformats.org/officeDocument/2006/relationships/image" Target="../media/image5.png"/><Relationship Id="rId8" Type="http://schemas.openxmlformats.org/officeDocument/2006/relationships/image" Target="../media/image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48.jp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46.jp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51.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54.jpg"/><Relationship Id="rId4" Type="http://schemas.openxmlformats.org/officeDocument/2006/relationships/image" Target="../media/image51.png"/><Relationship Id="rId5" Type="http://schemas.openxmlformats.org/officeDocument/2006/relationships/image" Target="../media/image47.jp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58.jpg"/><Relationship Id="rId4" Type="http://schemas.openxmlformats.org/officeDocument/2006/relationships/image" Target="../media/image45.png"/><Relationship Id="rId5" Type="http://schemas.openxmlformats.org/officeDocument/2006/relationships/image" Target="../media/image55.png"/><Relationship Id="rId6" Type="http://schemas.openxmlformats.org/officeDocument/2006/relationships/hyperlink" Target="https://www.youtube.com/watch?v=cJrufv9A_P0&amp;t=7s" TargetMode="Externa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png"/><Relationship Id="rId4" Type="http://schemas.openxmlformats.org/officeDocument/2006/relationships/image" Target="../media/image23.jpg"/><Relationship Id="rId5" Type="http://schemas.openxmlformats.org/officeDocument/2006/relationships/hyperlink" Target="https://www.youtube.com/watch?v=6jWkIwkWkjk" TargetMode="Externa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6.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 name="Shape 24"/>
        <p:cNvGrpSpPr/>
        <p:nvPr/>
      </p:nvGrpSpPr>
      <p:grpSpPr>
        <a:xfrm>
          <a:off x="0" y="0"/>
          <a:ext cx="0" cy="0"/>
          <a:chOff x="0" y="0"/>
          <a:chExt cx="0" cy="0"/>
        </a:xfrm>
      </p:grpSpPr>
      <p:sp>
        <p:nvSpPr>
          <p:cNvPr id="25" name="Google Shape;25;p1"/>
          <p:cNvSpPr/>
          <p:nvPr/>
        </p:nvSpPr>
        <p:spPr>
          <a:xfrm>
            <a:off x="0" y="0"/>
            <a:ext cx="9144000" cy="5715000"/>
          </a:xfrm>
          <a:prstGeom prst="rect">
            <a:avLst/>
          </a:prstGeom>
          <a:solidFill>
            <a:srgbClr val="1F85A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6" name="Google Shape;26;p1"/>
          <p:cNvSpPr txBox="1"/>
          <p:nvPr/>
        </p:nvSpPr>
        <p:spPr>
          <a:xfrm>
            <a:off x="3175138" y="3008050"/>
            <a:ext cx="5500550" cy="1772793"/>
          </a:xfrm>
          <a:prstGeom prst="rect">
            <a:avLst/>
          </a:prstGeom>
          <a:noFill/>
          <a:ln>
            <a:noFill/>
          </a:ln>
        </p:spPr>
        <p:txBody>
          <a:bodyPr anchorCtr="0" anchor="t" bIns="0" lIns="0" spcFirstLastPara="1" rIns="0" wrap="square" tIns="0">
            <a:spAutoFit/>
          </a:bodyPr>
          <a:lstStyle/>
          <a:p>
            <a:pPr indent="-177800" lvl="0" marL="177800" marR="0" rtl="0" algn="l">
              <a:lnSpc>
                <a:spcPct val="120000"/>
              </a:lnSpc>
              <a:spcBef>
                <a:spcPts val="0"/>
              </a:spcBef>
              <a:spcAft>
                <a:spcPts val="0"/>
              </a:spcAft>
              <a:buClr>
                <a:srgbClr val="FFFFFF"/>
              </a:buClr>
              <a:buSzPts val="1280"/>
              <a:buFont typeface="Arial"/>
              <a:buChar char="•"/>
            </a:pPr>
            <a:r>
              <a:rPr b="0" i="0" lang="es-PE" sz="1600" u="none" cap="none" strike="noStrike">
                <a:solidFill>
                  <a:srgbClr val="FFFFFF"/>
                </a:solidFill>
                <a:latin typeface="Calibri"/>
                <a:ea typeface="Calibri"/>
                <a:cs typeface="Calibri"/>
                <a:sym typeface="Calibri"/>
              </a:rPr>
              <a:t>Las cinco disfunciones que atraviesa un equipo</a:t>
            </a:r>
            <a:endParaRPr b="0" i="0" sz="1400" u="none" cap="none" strike="noStrike">
              <a:solidFill>
                <a:srgbClr val="000000"/>
              </a:solidFill>
              <a:latin typeface="Arial"/>
              <a:ea typeface="Arial"/>
              <a:cs typeface="Arial"/>
              <a:sym typeface="Arial"/>
            </a:endParaRPr>
          </a:p>
          <a:p>
            <a:pPr indent="-177800" lvl="0" marL="177800" marR="0" rtl="0" algn="l">
              <a:lnSpc>
                <a:spcPct val="120000"/>
              </a:lnSpc>
              <a:spcBef>
                <a:spcPts val="0"/>
              </a:spcBef>
              <a:spcAft>
                <a:spcPts val="0"/>
              </a:spcAft>
              <a:buClr>
                <a:srgbClr val="FFFFFF"/>
              </a:buClr>
              <a:buSzPts val="1280"/>
              <a:buFont typeface="Arial"/>
              <a:buChar char="•"/>
            </a:pPr>
            <a:r>
              <a:rPr b="0" i="0" lang="es-PE" sz="1600" u="none" cap="none" strike="noStrike">
                <a:solidFill>
                  <a:srgbClr val="FFFFFF"/>
                </a:solidFill>
                <a:latin typeface="Calibri"/>
                <a:ea typeface="Calibri"/>
                <a:cs typeface="Calibri"/>
                <a:sym typeface="Calibri"/>
              </a:rPr>
              <a:t>Ausencia de confianza</a:t>
            </a:r>
            <a:endParaRPr b="0" i="0" sz="1600" u="none" cap="none" strike="noStrike">
              <a:solidFill>
                <a:srgbClr val="FFFFFF"/>
              </a:solidFill>
              <a:latin typeface="Calibri"/>
              <a:ea typeface="Calibri"/>
              <a:cs typeface="Calibri"/>
              <a:sym typeface="Calibri"/>
            </a:endParaRPr>
          </a:p>
          <a:p>
            <a:pPr indent="-177800" lvl="0" marL="177800" marR="0" rtl="0" algn="l">
              <a:lnSpc>
                <a:spcPct val="120000"/>
              </a:lnSpc>
              <a:spcBef>
                <a:spcPts val="0"/>
              </a:spcBef>
              <a:spcAft>
                <a:spcPts val="0"/>
              </a:spcAft>
              <a:buClr>
                <a:srgbClr val="FFFFFF"/>
              </a:buClr>
              <a:buSzPts val="1280"/>
              <a:buFont typeface="Arial"/>
              <a:buChar char="•"/>
            </a:pPr>
            <a:r>
              <a:rPr b="0" i="0" lang="es-PE" sz="1600" u="none" cap="none" strike="noStrike">
                <a:solidFill>
                  <a:srgbClr val="FFFFFF"/>
                </a:solidFill>
                <a:latin typeface="Calibri"/>
                <a:ea typeface="Calibri"/>
                <a:cs typeface="Calibri"/>
                <a:sym typeface="Calibri"/>
              </a:rPr>
              <a:t>Temor al conflicto</a:t>
            </a:r>
            <a:endParaRPr b="0" i="0" sz="1400" u="none" cap="none" strike="noStrike">
              <a:solidFill>
                <a:srgbClr val="000000"/>
              </a:solidFill>
              <a:latin typeface="Arial"/>
              <a:ea typeface="Arial"/>
              <a:cs typeface="Arial"/>
              <a:sym typeface="Arial"/>
            </a:endParaRPr>
          </a:p>
          <a:p>
            <a:pPr indent="-177800" lvl="0" marL="177800" marR="0" rtl="0" algn="l">
              <a:lnSpc>
                <a:spcPct val="120000"/>
              </a:lnSpc>
              <a:spcBef>
                <a:spcPts val="0"/>
              </a:spcBef>
              <a:spcAft>
                <a:spcPts val="0"/>
              </a:spcAft>
              <a:buClr>
                <a:srgbClr val="FFFFFF"/>
              </a:buClr>
              <a:buSzPts val="1280"/>
              <a:buFont typeface="Arial"/>
              <a:buChar char="•"/>
            </a:pPr>
            <a:r>
              <a:rPr b="0" i="0" lang="es-PE" sz="1600" u="none" cap="none" strike="noStrike">
                <a:solidFill>
                  <a:srgbClr val="FFFFFF"/>
                </a:solidFill>
                <a:latin typeface="Calibri"/>
                <a:ea typeface="Calibri"/>
                <a:cs typeface="Calibri"/>
                <a:sym typeface="Calibri"/>
              </a:rPr>
              <a:t>Falta de compromiso</a:t>
            </a:r>
            <a:endParaRPr b="0" i="0" sz="1400" u="none" cap="none" strike="noStrike">
              <a:solidFill>
                <a:srgbClr val="000000"/>
              </a:solidFill>
              <a:latin typeface="Arial"/>
              <a:ea typeface="Arial"/>
              <a:cs typeface="Arial"/>
              <a:sym typeface="Arial"/>
            </a:endParaRPr>
          </a:p>
          <a:p>
            <a:pPr indent="-177800" lvl="0" marL="177800" marR="0" rtl="0" algn="l">
              <a:lnSpc>
                <a:spcPct val="120000"/>
              </a:lnSpc>
              <a:spcBef>
                <a:spcPts val="0"/>
              </a:spcBef>
              <a:spcAft>
                <a:spcPts val="0"/>
              </a:spcAft>
              <a:buClr>
                <a:srgbClr val="FFFFFF"/>
              </a:buClr>
              <a:buSzPts val="1280"/>
              <a:buFont typeface="Arial"/>
              <a:buChar char="•"/>
            </a:pPr>
            <a:r>
              <a:rPr b="0" i="0" lang="es-PE" sz="1600" u="none" cap="none" strike="noStrike">
                <a:solidFill>
                  <a:srgbClr val="FFFFFF"/>
                </a:solidFill>
                <a:latin typeface="Calibri"/>
                <a:ea typeface="Calibri"/>
                <a:cs typeface="Calibri"/>
                <a:sym typeface="Calibri"/>
              </a:rPr>
              <a:t>Evitación a las responsabilidades</a:t>
            </a:r>
            <a:endParaRPr b="0" i="0" sz="1400" u="none" cap="none" strike="noStrike">
              <a:solidFill>
                <a:srgbClr val="000000"/>
              </a:solidFill>
              <a:latin typeface="Arial"/>
              <a:ea typeface="Arial"/>
              <a:cs typeface="Arial"/>
              <a:sym typeface="Arial"/>
            </a:endParaRPr>
          </a:p>
          <a:p>
            <a:pPr indent="-177800" lvl="0" marL="177800" marR="0" rtl="0" algn="l">
              <a:lnSpc>
                <a:spcPct val="120000"/>
              </a:lnSpc>
              <a:spcBef>
                <a:spcPts val="0"/>
              </a:spcBef>
              <a:spcAft>
                <a:spcPts val="0"/>
              </a:spcAft>
              <a:buClr>
                <a:srgbClr val="FFFFFF"/>
              </a:buClr>
              <a:buSzPts val="1280"/>
              <a:buFont typeface="Arial"/>
              <a:buChar char="•"/>
            </a:pPr>
            <a:r>
              <a:rPr b="0" i="0" lang="es-PE" sz="1600" u="none" cap="none" strike="noStrike">
                <a:solidFill>
                  <a:srgbClr val="FFFFFF"/>
                </a:solidFill>
                <a:latin typeface="Calibri"/>
                <a:ea typeface="Calibri"/>
                <a:cs typeface="Calibri"/>
                <a:sym typeface="Calibri"/>
              </a:rPr>
              <a:t>Falta de atención a los resultados</a:t>
            </a:r>
            <a:endParaRPr b="0" i="0" sz="1600" u="none" cap="none" strike="noStrike">
              <a:solidFill>
                <a:srgbClr val="FFFFFF"/>
              </a:solidFill>
              <a:latin typeface="Calibri"/>
              <a:ea typeface="Calibri"/>
              <a:cs typeface="Calibri"/>
              <a:sym typeface="Calibri"/>
            </a:endParaRPr>
          </a:p>
        </p:txBody>
      </p:sp>
      <p:cxnSp>
        <p:nvCxnSpPr>
          <p:cNvPr id="27" name="Google Shape;27;p1"/>
          <p:cNvCxnSpPr/>
          <p:nvPr/>
        </p:nvCxnSpPr>
        <p:spPr>
          <a:xfrm>
            <a:off x="3044504" y="1710303"/>
            <a:ext cx="0" cy="774883"/>
          </a:xfrm>
          <a:prstGeom prst="straightConnector1">
            <a:avLst/>
          </a:prstGeom>
          <a:noFill/>
          <a:ln cap="flat" cmpd="sng" w="25400">
            <a:solidFill>
              <a:srgbClr val="FFFFFF"/>
            </a:solidFill>
            <a:prstDash val="solid"/>
            <a:round/>
            <a:headEnd len="sm" w="sm" type="none"/>
            <a:tailEnd len="sm" w="sm" type="none"/>
          </a:ln>
        </p:spPr>
      </p:cxnSp>
      <p:sp>
        <p:nvSpPr>
          <p:cNvPr id="28" name="Google Shape;28;p1"/>
          <p:cNvSpPr txBox="1"/>
          <p:nvPr/>
        </p:nvSpPr>
        <p:spPr>
          <a:xfrm>
            <a:off x="2045305" y="1802569"/>
            <a:ext cx="964250" cy="892552"/>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5800"/>
              <a:buFont typeface="Arial"/>
              <a:buNone/>
            </a:pPr>
            <a:r>
              <a:rPr b="0" i="0" lang="es-PE" sz="5800" u="none" cap="none" strike="noStrike">
                <a:solidFill>
                  <a:srgbClr val="FFFFFF"/>
                </a:solidFill>
                <a:latin typeface="Calibri"/>
                <a:ea typeface="Calibri"/>
                <a:cs typeface="Calibri"/>
                <a:sym typeface="Calibri"/>
              </a:rPr>
              <a:t>11</a:t>
            </a:r>
            <a:endParaRPr b="0" i="0" sz="5800" u="none" cap="none" strike="noStrike">
              <a:solidFill>
                <a:srgbClr val="FFFFFF"/>
              </a:solidFill>
              <a:latin typeface="Calibri"/>
              <a:ea typeface="Calibri"/>
              <a:cs typeface="Calibri"/>
              <a:sym typeface="Calibri"/>
            </a:endParaRPr>
          </a:p>
        </p:txBody>
      </p:sp>
      <p:sp>
        <p:nvSpPr>
          <p:cNvPr id="29" name="Google Shape;29;p1"/>
          <p:cNvSpPr txBox="1"/>
          <p:nvPr/>
        </p:nvSpPr>
        <p:spPr>
          <a:xfrm>
            <a:off x="2096830" y="1674447"/>
            <a:ext cx="873152" cy="276999"/>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1800"/>
              <a:buFont typeface="Arial"/>
              <a:buNone/>
            </a:pPr>
            <a:r>
              <a:rPr b="0" i="0" lang="es-PE" sz="1800" u="none" cap="none" strike="noStrike">
                <a:solidFill>
                  <a:schemeClr val="lt1"/>
                </a:solidFill>
                <a:latin typeface="Calibri"/>
                <a:ea typeface="Calibri"/>
                <a:cs typeface="Calibri"/>
                <a:sym typeface="Calibri"/>
              </a:rPr>
              <a:t>SESIÓN</a:t>
            </a:r>
            <a:endParaRPr b="0" i="0" sz="1400" u="none" cap="none" strike="noStrike">
              <a:solidFill>
                <a:srgbClr val="000000"/>
              </a:solidFill>
              <a:latin typeface="Arial"/>
              <a:ea typeface="Arial"/>
              <a:cs typeface="Arial"/>
              <a:sym typeface="Arial"/>
            </a:endParaRPr>
          </a:p>
        </p:txBody>
      </p:sp>
      <p:sp>
        <p:nvSpPr>
          <p:cNvPr id="30" name="Google Shape;30;p1"/>
          <p:cNvSpPr txBox="1"/>
          <p:nvPr/>
        </p:nvSpPr>
        <p:spPr>
          <a:xfrm>
            <a:off x="3181108" y="1710303"/>
            <a:ext cx="4596087" cy="897490"/>
          </a:xfrm>
          <a:prstGeom prst="rect">
            <a:avLst/>
          </a:prstGeom>
          <a:noFill/>
          <a:ln>
            <a:noFill/>
          </a:ln>
        </p:spPr>
        <p:txBody>
          <a:bodyPr anchorCtr="0" anchor="t" bIns="0" lIns="0" spcFirstLastPara="1" rIns="0" wrap="square" tIns="0">
            <a:spAutoFit/>
          </a:bodyPr>
          <a:lstStyle/>
          <a:p>
            <a:pPr indent="0" lvl="0" marL="0" marR="0" rtl="0" algn="l">
              <a:lnSpc>
                <a:spcPct val="80000"/>
              </a:lnSpc>
              <a:spcBef>
                <a:spcPts val="0"/>
              </a:spcBef>
              <a:spcAft>
                <a:spcPts val="0"/>
              </a:spcAft>
              <a:buClr>
                <a:srgbClr val="000000"/>
              </a:buClr>
              <a:buSzPts val="3600"/>
              <a:buFont typeface="Arial"/>
              <a:buNone/>
            </a:pPr>
            <a:r>
              <a:rPr b="1" i="0" lang="es-PE" sz="3600" u="none" cap="none" strike="noStrike">
                <a:solidFill>
                  <a:srgbClr val="FFFFFF"/>
                </a:solidFill>
                <a:latin typeface="Calibri"/>
                <a:ea typeface="Calibri"/>
                <a:cs typeface="Calibri"/>
                <a:sym typeface="Calibri"/>
              </a:rPr>
              <a:t>DISFUNCIONES EN EL TRABAJO DE EQUIPO</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10"/>
          <p:cNvSpPr/>
          <p:nvPr/>
        </p:nvSpPr>
        <p:spPr>
          <a:xfrm>
            <a:off x="512023" y="331345"/>
            <a:ext cx="6417283" cy="200055"/>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300"/>
              <a:buFont typeface="Arial"/>
              <a:buNone/>
            </a:pPr>
            <a:r>
              <a:rPr b="0" i="0" lang="es-PE" sz="1300" u="none" cap="none" strike="noStrike">
                <a:solidFill>
                  <a:srgbClr val="438AD7"/>
                </a:solidFill>
                <a:latin typeface="Calibri"/>
                <a:ea typeface="Calibri"/>
                <a:cs typeface="Calibri"/>
                <a:sym typeface="Calibri"/>
              </a:rPr>
              <a:t>/ AUSENCIA DE CONFIANZA</a:t>
            </a:r>
            <a:endParaRPr b="0" i="0" sz="1300" u="none" cap="none" strike="noStrike">
              <a:solidFill>
                <a:srgbClr val="438AD7"/>
              </a:solidFill>
              <a:latin typeface="Calibri"/>
              <a:ea typeface="Calibri"/>
              <a:cs typeface="Calibri"/>
              <a:sym typeface="Calibri"/>
            </a:endParaRPr>
          </a:p>
        </p:txBody>
      </p:sp>
      <p:sp>
        <p:nvSpPr>
          <p:cNvPr id="116" name="Google Shape;116;p10"/>
          <p:cNvSpPr txBox="1"/>
          <p:nvPr/>
        </p:nvSpPr>
        <p:spPr>
          <a:xfrm>
            <a:off x="507048" y="922645"/>
            <a:ext cx="3885566" cy="4026441"/>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600"/>
              <a:buFont typeface="Arial"/>
              <a:buNone/>
            </a:pPr>
            <a:r>
              <a:rPr b="1" i="0" lang="es-PE" sz="1600" u="none" cap="none" strike="noStrike">
                <a:solidFill>
                  <a:schemeClr val="dk1"/>
                </a:solidFill>
                <a:latin typeface="Calibri"/>
                <a:ea typeface="Calibri"/>
                <a:cs typeface="Calibri"/>
                <a:sym typeface="Calibri"/>
              </a:rPr>
              <a:t>EN UN EQUIPO DONDE HAY CONFIANZA:</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Calibri"/>
              <a:ea typeface="Calibri"/>
              <a:cs typeface="Calibri"/>
              <a:sym typeface="Calibri"/>
            </a:endParaRPr>
          </a:p>
          <a:p>
            <a:pPr indent="-184150" lvl="0" marL="184150" marR="0" rtl="0" algn="l">
              <a:lnSpc>
                <a:spcPct val="100000"/>
              </a:lnSpc>
              <a:spcBef>
                <a:spcPts val="0"/>
              </a:spcBef>
              <a:spcAft>
                <a:spcPts val="0"/>
              </a:spcAft>
              <a:buClr>
                <a:srgbClr val="8259A5"/>
              </a:buClr>
              <a:buSzPts val="1600"/>
              <a:buFont typeface="Arial"/>
              <a:buChar char="•"/>
            </a:pPr>
            <a:r>
              <a:rPr b="0" i="0" lang="es-PE" sz="1600" u="none" cap="none" strike="noStrike">
                <a:solidFill>
                  <a:schemeClr val="dk1"/>
                </a:solidFill>
                <a:latin typeface="Calibri"/>
                <a:ea typeface="Calibri"/>
                <a:cs typeface="Calibri"/>
                <a:sym typeface="Calibri"/>
              </a:rPr>
              <a:t>Admiten las debilidades y errores, se muestran vulnerables.</a:t>
            </a:r>
            <a:endParaRPr b="0" i="0" sz="1400" u="none" cap="none" strike="noStrike">
              <a:solidFill>
                <a:srgbClr val="000000"/>
              </a:solidFill>
              <a:latin typeface="Arial"/>
              <a:ea typeface="Arial"/>
              <a:cs typeface="Arial"/>
              <a:sym typeface="Arial"/>
            </a:endParaRPr>
          </a:p>
          <a:p>
            <a:pPr indent="-184150" lvl="0" marL="184150" marR="0" rtl="0" algn="l">
              <a:lnSpc>
                <a:spcPct val="100000"/>
              </a:lnSpc>
              <a:spcBef>
                <a:spcPts val="0"/>
              </a:spcBef>
              <a:spcAft>
                <a:spcPts val="0"/>
              </a:spcAft>
              <a:buClr>
                <a:srgbClr val="8259A5"/>
              </a:buClr>
              <a:buSzPts val="1600"/>
              <a:buFont typeface="Arial"/>
              <a:buChar char="•"/>
            </a:pPr>
            <a:r>
              <a:rPr b="0" i="0" lang="es-PE" sz="1600" u="none" cap="none" strike="noStrike">
                <a:solidFill>
                  <a:schemeClr val="dk1"/>
                </a:solidFill>
                <a:latin typeface="Calibri"/>
                <a:ea typeface="Calibri"/>
                <a:cs typeface="Calibri"/>
                <a:sym typeface="Calibri"/>
              </a:rPr>
              <a:t>Piden ayuda abiertamente. </a:t>
            </a:r>
            <a:endParaRPr b="0" i="0" sz="1400" u="none" cap="none" strike="noStrike">
              <a:solidFill>
                <a:srgbClr val="000000"/>
              </a:solidFill>
              <a:latin typeface="Arial"/>
              <a:ea typeface="Arial"/>
              <a:cs typeface="Arial"/>
              <a:sym typeface="Arial"/>
            </a:endParaRPr>
          </a:p>
          <a:p>
            <a:pPr indent="-184150" lvl="0" marL="184150" marR="0" rtl="0" algn="l">
              <a:lnSpc>
                <a:spcPct val="100000"/>
              </a:lnSpc>
              <a:spcBef>
                <a:spcPts val="0"/>
              </a:spcBef>
              <a:spcAft>
                <a:spcPts val="0"/>
              </a:spcAft>
              <a:buClr>
                <a:srgbClr val="8259A5"/>
              </a:buClr>
              <a:buSzPts val="1600"/>
              <a:buFont typeface="Arial"/>
              <a:buChar char="•"/>
            </a:pPr>
            <a:r>
              <a:rPr b="0" i="0" lang="es-PE" sz="1600" u="none" cap="none" strike="noStrike">
                <a:solidFill>
                  <a:schemeClr val="dk1"/>
                </a:solidFill>
                <a:latin typeface="Calibri"/>
                <a:ea typeface="Calibri"/>
                <a:cs typeface="Calibri"/>
                <a:sym typeface="Calibri"/>
              </a:rPr>
              <a:t>Aceptan preguntas y aportaciones.</a:t>
            </a:r>
            <a:endParaRPr b="0" i="0" sz="1400" u="none" cap="none" strike="noStrike">
              <a:solidFill>
                <a:srgbClr val="000000"/>
              </a:solidFill>
              <a:latin typeface="Arial"/>
              <a:ea typeface="Arial"/>
              <a:cs typeface="Arial"/>
              <a:sym typeface="Arial"/>
            </a:endParaRPr>
          </a:p>
          <a:p>
            <a:pPr indent="-184150" lvl="0" marL="184150" marR="0" rtl="0" algn="l">
              <a:lnSpc>
                <a:spcPct val="100000"/>
              </a:lnSpc>
              <a:spcBef>
                <a:spcPts val="0"/>
              </a:spcBef>
              <a:spcAft>
                <a:spcPts val="0"/>
              </a:spcAft>
              <a:buClr>
                <a:srgbClr val="8259A5"/>
              </a:buClr>
              <a:buSzPts val="1600"/>
              <a:buFont typeface="Arial"/>
              <a:buChar char="•"/>
            </a:pPr>
            <a:r>
              <a:rPr b="0" i="0" lang="es-PE" sz="1600" u="none" cap="none" strike="noStrike">
                <a:solidFill>
                  <a:schemeClr val="dk1"/>
                </a:solidFill>
                <a:latin typeface="Calibri"/>
                <a:ea typeface="Calibri"/>
                <a:cs typeface="Calibri"/>
                <a:sym typeface="Calibri"/>
              </a:rPr>
              <a:t>Se dan el beneficio de la duda antes de sacar conclusiones negativas.</a:t>
            </a:r>
            <a:endParaRPr b="0" i="0" sz="1400" u="none" cap="none" strike="noStrike">
              <a:solidFill>
                <a:srgbClr val="000000"/>
              </a:solidFill>
              <a:latin typeface="Arial"/>
              <a:ea typeface="Arial"/>
              <a:cs typeface="Arial"/>
              <a:sym typeface="Arial"/>
            </a:endParaRPr>
          </a:p>
          <a:p>
            <a:pPr indent="-184150" lvl="0" marL="184150" marR="0" rtl="0" algn="l">
              <a:lnSpc>
                <a:spcPct val="100000"/>
              </a:lnSpc>
              <a:spcBef>
                <a:spcPts val="0"/>
              </a:spcBef>
              <a:spcAft>
                <a:spcPts val="0"/>
              </a:spcAft>
              <a:buClr>
                <a:srgbClr val="8259A5"/>
              </a:buClr>
              <a:buSzPts val="1600"/>
              <a:buFont typeface="Arial"/>
              <a:buChar char="•"/>
            </a:pPr>
            <a:r>
              <a:rPr b="0" i="0" lang="es-PE" sz="1600" u="none" cap="none" strike="noStrike">
                <a:solidFill>
                  <a:schemeClr val="dk1"/>
                </a:solidFill>
                <a:latin typeface="Calibri"/>
                <a:ea typeface="Calibri"/>
                <a:cs typeface="Calibri"/>
                <a:sym typeface="Calibri"/>
              </a:rPr>
              <a:t>Aprecian e indagan sus capacidades y experiencias.</a:t>
            </a:r>
            <a:endParaRPr b="0" i="0" sz="1400" u="none" cap="none" strike="noStrike">
              <a:solidFill>
                <a:srgbClr val="000000"/>
              </a:solidFill>
              <a:latin typeface="Arial"/>
              <a:ea typeface="Arial"/>
              <a:cs typeface="Arial"/>
              <a:sym typeface="Arial"/>
            </a:endParaRPr>
          </a:p>
          <a:p>
            <a:pPr indent="-184150" lvl="0" marL="184150" marR="0" rtl="0" algn="l">
              <a:lnSpc>
                <a:spcPct val="100000"/>
              </a:lnSpc>
              <a:spcBef>
                <a:spcPts val="0"/>
              </a:spcBef>
              <a:spcAft>
                <a:spcPts val="0"/>
              </a:spcAft>
              <a:buClr>
                <a:srgbClr val="8259A5"/>
              </a:buClr>
              <a:buSzPts val="1600"/>
              <a:buFont typeface="Arial"/>
              <a:buChar char="•"/>
            </a:pPr>
            <a:r>
              <a:rPr b="0" i="0" lang="es-PE" sz="1600" u="none" cap="none" strike="noStrike">
                <a:solidFill>
                  <a:schemeClr val="dk1"/>
                </a:solidFill>
                <a:latin typeface="Calibri"/>
                <a:ea typeface="Calibri"/>
                <a:cs typeface="Calibri"/>
                <a:sym typeface="Calibri"/>
              </a:rPr>
              <a:t>Dedican tiempo y energía a sus responsabilidades, no a luchas de poder.</a:t>
            </a:r>
            <a:endParaRPr b="0" i="0" sz="1400" u="none" cap="none" strike="noStrike">
              <a:solidFill>
                <a:srgbClr val="000000"/>
              </a:solidFill>
              <a:latin typeface="Arial"/>
              <a:ea typeface="Arial"/>
              <a:cs typeface="Arial"/>
              <a:sym typeface="Arial"/>
            </a:endParaRPr>
          </a:p>
          <a:p>
            <a:pPr indent="-184150" lvl="0" marL="184150" marR="0" rtl="0" algn="l">
              <a:lnSpc>
                <a:spcPct val="100000"/>
              </a:lnSpc>
              <a:spcBef>
                <a:spcPts val="0"/>
              </a:spcBef>
              <a:spcAft>
                <a:spcPts val="0"/>
              </a:spcAft>
              <a:buClr>
                <a:srgbClr val="8259A5"/>
              </a:buClr>
              <a:buSzPts val="1600"/>
              <a:buFont typeface="Arial"/>
              <a:buChar char="•"/>
            </a:pPr>
            <a:r>
              <a:rPr b="0" i="0" lang="es-PE" sz="1600" u="none" cap="none" strike="noStrike">
                <a:solidFill>
                  <a:schemeClr val="dk1"/>
                </a:solidFill>
                <a:latin typeface="Calibri"/>
                <a:ea typeface="Calibri"/>
                <a:cs typeface="Calibri"/>
                <a:sym typeface="Calibri"/>
              </a:rPr>
              <a:t>Ofrecen y aceptan disculpas sin dudar.</a:t>
            </a:r>
            <a:endParaRPr b="0" i="0" sz="1400" u="none" cap="none" strike="noStrike">
              <a:solidFill>
                <a:srgbClr val="000000"/>
              </a:solidFill>
              <a:latin typeface="Arial"/>
              <a:ea typeface="Arial"/>
              <a:cs typeface="Arial"/>
              <a:sym typeface="Arial"/>
            </a:endParaRPr>
          </a:p>
          <a:p>
            <a:pPr indent="-184150" lvl="0" marL="184150" marR="0" rtl="0" algn="l">
              <a:lnSpc>
                <a:spcPct val="100000"/>
              </a:lnSpc>
              <a:spcBef>
                <a:spcPts val="0"/>
              </a:spcBef>
              <a:spcAft>
                <a:spcPts val="0"/>
              </a:spcAft>
              <a:buClr>
                <a:srgbClr val="8259A5"/>
              </a:buClr>
              <a:buSzPts val="1600"/>
              <a:buFont typeface="Arial"/>
              <a:buChar char="•"/>
            </a:pPr>
            <a:r>
              <a:rPr b="0" i="0" lang="es-PE" sz="1600" u="none" cap="none" strike="noStrike">
                <a:solidFill>
                  <a:schemeClr val="dk1"/>
                </a:solidFill>
                <a:latin typeface="Calibri"/>
                <a:ea typeface="Calibri"/>
                <a:cs typeface="Calibri"/>
                <a:sym typeface="Calibri"/>
              </a:rPr>
              <a:t>Propician las reuniones y otras oportunidades para trabajar juntos.</a:t>
            </a:r>
            <a:endParaRPr b="0" i="0" sz="16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262626"/>
              </a:solidFill>
              <a:latin typeface="Calibri"/>
              <a:ea typeface="Calibri"/>
              <a:cs typeface="Calibri"/>
              <a:sym typeface="Calibri"/>
            </a:endParaRPr>
          </a:p>
        </p:txBody>
      </p:sp>
      <p:pic>
        <p:nvPicPr>
          <p:cNvPr id="117" name="Google Shape;117;p10"/>
          <p:cNvPicPr preferRelativeResize="0"/>
          <p:nvPr/>
        </p:nvPicPr>
        <p:blipFill rotWithShape="1">
          <a:blip r:embed="rId3">
            <a:alphaModFix/>
          </a:blip>
          <a:srcRect b="0" l="0" r="0" t="0"/>
          <a:stretch/>
        </p:blipFill>
        <p:spPr>
          <a:xfrm>
            <a:off x="4751387" y="0"/>
            <a:ext cx="4392613" cy="57150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11"/>
          <p:cNvSpPr/>
          <p:nvPr/>
        </p:nvSpPr>
        <p:spPr>
          <a:xfrm>
            <a:off x="512023" y="331345"/>
            <a:ext cx="6417283" cy="200055"/>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300"/>
              <a:buFont typeface="Arial"/>
              <a:buNone/>
            </a:pPr>
            <a:r>
              <a:rPr b="0" i="0" lang="es-PE" sz="1300" u="none" cap="none" strike="noStrike">
                <a:solidFill>
                  <a:srgbClr val="438AD7"/>
                </a:solidFill>
                <a:latin typeface="Calibri"/>
                <a:ea typeface="Calibri"/>
                <a:cs typeface="Calibri"/>
                <a:sym typeface="Calibri"/>
              </a:rPr>
              <a:t>/ AUSENCIA DE CONFIANZA</a:t>
            </a:r>
            <a:endParaRPr b="0" i="0" sz="1300" u="none" cap="none" strike="noStrike">
              <a:solidFill>
                <a:srgbClr val="438AD7"/>
              </a:solidFill>
              <a:latin typeface="Calibri"/>
              <a:ea typeface="Calibri"/>
              <a:cs typeface="Calibri"/>
              <a:sym typeface="Calibri"/>
            </a:endParaRPr>
          </a:p>
        </p:txBody>
      </p:sp>
      <p:sp>
        <p:nvSpPr>
          <p:cNvPr id="123" name="Google Shape;123;p11"/>
          <p:cNvSpPr/>
          <p:nvPr/>
        </p:nvSpPr>
        <p:spPr>
          <a:xfrm>
            <a:off x="4855436" y="4853865"/>
            <a:ext cx="3362139" cy="55399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s-PE" sz="1200" u="sng" cap="none" strike="noStrike">
                <a:solidFill>
                  <a:srgbClr val="0000FF"/>
                </a:solidFill>
                <a:latin typeface="Calibri"/>
                <a:ea typeface="Calibri"/>
                <a:cs typeface="Calibri"/>
                <a:sym typeface="Calibri"/>
                <a:hlinkClick r:id="rId3">
                  <a:extLst>
                    <a:ext uri="{A12FA001-AC4F-418D-AE19-62706E023703}">
                      <ahyp:hlinkClr val="tx"/>
                    </a:ext>
                  </a:extLst>
                </a:hlinkClick>
              </a:rPr>
              <a:t>https://www.youtube.com/watch?v=iCvmsMzlF7o</a:t>
            </a:r>
            <a:r>
              <a:rPr b="0" i="0" lang="es-PE" sz="1200" u="none" cap="none" strike="noStrike">
                <a:solidFill>
                  <a:schemeClr val="dk1"/>
                </a:solidFill>
                <a:latin typeface="Calibri"/>
                <a:ea typeface="Calibri"/>
                <a:cs typeface="Calibri"/>
                <a:sym typeface="Calibri"/>
              </a:rPr>
              <a:t>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24" name="Google Shape;124;p11"/>
          <p:cNvSpPr txBox="1"/>
          <p:nvPr/>
        </p:nvSpPr>
        <p:spPr>
          <a:xfrm>
            <a:off x="4855436" y="3655545"/>
            <a:ext cx="4064466"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s-PE" sz="1600" u="none" cap="none" strike="noStrike">
                <a:solidFill>
                  <a:schemeClr val="dk1"/>
                </a:solidFill>
                <a:latin typeface="Calibri"/>
                <a:ea typeface="Calibri"/>
                <a:cs typeface="Calibri"/>
                <a:sym typeface="Calibri"/>
              </a:rPr>
              <a:t>Vídeo: </a:t>
            </a:r>
            <a:r>
              <a:rPr b="0" i="0" lang="es-PE" sz="1600" u="none" cap="none" strike="noStrike">
                <a:solidFill>
                  <a:schemeClr val="dk1"/>
                </a:solidFill>
                <a:latin typeface="Calibri"/>
                <a:ea typeface="Calibri"/>
                <a:cs typeface="Calibri"/>
                <a:sym typeface="Calibri"/>
              </a:rPr>
              <a:t>El Poder de la Vulnerabilidad</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1" i="0" lang="es-PE" sz="1600" u="none" cap="none" strike="noStrike">
                <a:solidFill>
                  <a:schemeClr val="dk1"/>
                </a:solidFill>
                <a:latin typeface="Calibri"/>
                <a:ea typeface="Calibri"/>
                <a:cs typeface="Calibri"/>
                <a:sym typeface="Calibri"/>
              </a:rPr>
              <a:t>Duración: </a:t>
            </a:r>
            <a:r>
              <a:rPr b="0" i="0" lang="es-PE" sz="1600" u="none" cap="none" strike="noStrike">
                <a:solidFill>
                  <a:schemeClr val="dk1"/>
                </a:solidFill>
                <a:latin typeface="Calibri"/>
                <a:ea typeface="Calibri"/>
                <a:cs typeface="Calibri"/>
                <a:sym typeface="Calibri"/>
              </a:rPr>
              <a:t>20:50’</a:t>
            </a:r>
            <a:endParaRPr b="0" i="0" sz="1400" u="none" cap="none" strike="noStrike">
              <a:solidFill>
                <a:srgbClr val="000000"/>
              </a:solidFill>
              <a:latin typeface="Arial"/>
              <a:ea typeface="Arial"/>
              <a:cs typeface="Arial"/>
              <a:sym typeface="Arial"/>
            </a:endParaRPr>
          </a:p>
        </p:txBody>
      </p:sp>
      <p:pic>
        <p:nvPicPr>
          <p:cNvPr descr="Cómo posicionar un vídeo de Youtube en Google rápidamente" id="125" name="Google Shape;125;p11"/>
          <p:cNvPicPr preferRelativeResize="0"/>
          <p:nvPr/>
        </p:nvPicPr>
        <p:blipFill rotWithShape="1">
          <a:blip r:embed="rId4">
            <a:alphaModFix/>
          </a:blip>
          <a:srcRect b="0" l="0" r="0" t="0"/>
          <a:stretch/>
        </p:blipFill>
        <p:spPr>
          <a:xfrm>
            <a:off x="4919014" y="1268962"/>
            <a:ext cx="3454631" cy="2088731"/>
          </a:xfrm>
          <a:prstGeom prst="rect">
            <a:avLst/>
          </a:prstGeom>
          <a:noFill/>
          <a:ln>
            <a:noFill/>
          </a:ln>
        </p:spPr>
      </p:pic>
      <p:sp>
        <p:nvSpPr>
          <p:cNvPr id="126" name="Google Shape;126;p11"/>
          <p:cNvSpPr txBox="1"/>
          <p:nvPr/>
        </p:nvSpPr>
        <p:spPr>
          <a:xfrm>
            <a:off x="1469799" y="4743699"/>
            <a:ext cx="2388303" cy="615553"/>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1" i="0" lang="es-PE" sz="1800" u="none" cap="none" strike="noStrike">
                <a:solidFill>
                  <a:schemeClr val="dk1"/>
                </a:solidFill>
                <a:latin typeface="Calibri"/>
                <a:ea typeface="Calibri"/>
                <a:cs typeface="Calibri"/>
                <a:sym typeface="Calibri"/>
              </a:rPr>
              <a:t>BRENE BROWN,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rPr b="1" i="0" lang="es-PE" sz="1600" u="none" cap="none" strike="noStrike">
                <a:solidFill>
                  <a:schemeClr val="dk1"/>
                </a:solidFill>
                <a:latin typeface="Calibri"/>
                <a:ea typeface="Calibri"/>
                <a:cs typeface="Calibri"/>
                <a:sym typeface="Calibri"/>
              </a:rPr>
              <a:t>ACADEMICA Y ESCRITORA</a:t>
            </a:r>
            <a:endParaRPr b="0" i="0" sz="1400" u="none" cap="none" strike="noStrike">
              <a:solidFill>
                <a:srgbClr val="000000"/>
              </a:solidFill>
              <a:latin typeface="Arial"/>
              <a:ea typeface="Arial"/>
              <a:cs typeface="Arial"/>
              <a:sym typeface="Arial"/>
            </a:endParaRPr>
          </a:p>
        </p:txBody>
      </p:sp>
      <p:pic>
        <p:nvPicPr>
          <p:cNvPr descr="Brené Brown im Interview: Wie man Verletzlichkeit in Mut und Stärke  verwandelt - WELT" id="127" name="Google Shape;127;p11"/>
          <p:cNvPicPr preferRelativeResize="0"/>
          <p:nvPr/>
        </p:nvPicPr>
        <p:blipFill rotWithShape="1">
          <a:blip r:embed="rId5">
            <a:alphaModFix/>
          </a:blip>
          <a:srcRect b="0" l="13270" r="8391" t="0"/>
          <a:stretch/>
        </p:blipFill>
        <p:spPr>
          <a:xfrm>
            <a:off x="1119735" y="770233"/>
            <a:ext cx="3088432" cy="3853543"/>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12"/>
          <p:cNvSpPr/>
          <p:nvPr/>
        </p:nvSpPr>
        <p:spPr>
          <a:xfrm>
            <a:off x="512023" y="331345"/>
            <a:ext cx="6417283" cy="200055"/>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300"/>
              <a:buFont typeface="Arial"/>
              <a:buNone/>
            </a:pPr>
            <a:r>
              <a:rPr b="0" i="0" lang="es-PE" sz="1300" u="none" cap="none" strike="noStrike">
                <a:solidFill>
                  <a:srgbClr val="438AD7"/>
                </a:solidFill>
                <a:latin typeface="Calibri"/>
                <a:ea typeface="Calibri"/>
                <a:cs typeface="Calibri"/>
                <a:sym typeface="Calibri"/>
              </a:rPr>
              <a:t>/ AUSENCIA DE CONFIANZA</a:t>
            </a:r>
            <a:endParaRPr b="0" i="0" sz="1300" u="none" cap="none" strike="noStrike">
              <a:solidFill>
                <a:srgbClr val="438AD7"/>
              </a:solidFill>
              <a:latin typeface="Calibri"/>
              <a:ea typeface="Calibri"/>
              <a:cs typeface="Calibri"/>
              <a:sym typeface="Calibri"/>
            </a:endParaRPr>
          </a:p>
        </p:txBody>
      </p:sp>
      <p:sp>
        <p:nvSpPr>
          <p:cNvPr id="133" name="Google Shape;133;p12"/>
          <p:cNvSpPr txBox="1"/>
          <p:nvPr/>
        </p:nvSpPr>
        <p:spPr>
          <a:xfrm>
            <a:off x="5562783" y="794495"/>
            <a:ext cx="2537828"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es-PE" sz="1600" u="none" cap="none" strike="noStrike">
                <a:solidFill>
                  <a:schemeClr val="dk1"/>
                </a:solidFill>
                <a:latin typeface="Calibri"/>
                <a:ea typeface="Calibri"/>
                <a:cs typeface="Calibri"/>
                <a:sym typeface="Calibri"/>
              </a:rPr>
              <a:t>VULNERABILIDAD  </a:t>
            </a:r>
            <a:endParaRPr b="0" i="0" sz="1400" u="none" cap="none" strike="noStrike">
              <a:solidFill>
                <a:srgbClr val="000000"/>
              </a:solidFill>
              <a:latin typeface="Arial"/>
              <a:ea typeface="Arial"/>
              <a:cs typeface="Arial"/>
              <a:sym typeface="Arial"/>
            </a:endParaRPr>
          </a:p>
        </p:txBody>
      </p:sp>
      <p:sp>
        <p:nvSpPr>
          <p:cNvPr id="134" name="Google Shape;134;p12"/>
          <p:cNvSpPr txBox="1"/>
          <p:nvPr/>
        </p:nvSpPr>
        <p:spPr>
          <a:xfrm>
            <a:off x="5247181" y="1448408"/>
            <a:ext cx="3270600" cy="24627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600"/>
              <a:buFont typeface="Arial"/>
              <a:buNone/>
            </a:pPr>
            <a:r>
              <a:rPr b="0" i="0" lang="es-PE" sz="1600" u="none" cap="none" strike="noStrike">
                <a:solidFill>
                  <a:schemeClr val="dk1"/>
                </a:solidFill>
                <a:latin typeface="Calibri"/>
                <a:ea typeface="Calibri"/>
                <a:cs typeface="Calibri"/>
                <a:sym typeface="Calibri"/>
              </a:rPr>
              <a:t>La </a:t>
            </a:r>
            <a:r>
              <a:rPr b="1" i="0" lang="es-PE" sz="1600" u="none" cap="none" strike="noStrike">
                <a:solidFill>
                  <a:schemeClr val="dk1"/>
                </a:solidFill>
                <a:latin typeface="Calibri"/>
                <a:ea typeface="Calibri"/>
                <a:cs typeface="Calibri"/>
                <a:sym typeface="Calibri"/>
              </a:rPr>
              <a:t>vulnerabilidad</a:t>
            </a:r>
            <a:r>
              <a:rPr b="0" i="0" lang="es-PE" sz="1600" u="none" cap="none" strike="noStrike">
                <a:solidFill>
                  <a:schemeClr val="dk1"/>
                </a:solidFill>
                <a:latin typeface="Calibri"/>
                <a:ea typeface="Calibri"/>
                <a:cs typeface="Calibri"/>
                <a:sym typeface="Calibri"/>
              </a:rPr>
              <a:t> no es debilidad.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600"/>
              <a:buFont typeface="Arial"/>
              <a:buNone/>
            </a:pPr>
            <a:r>
              <a:rPr b="0" i="0" lang="es-PE" sz="1600" u="none" cap="none" strike="noStrike">
                <a:solidFill>
                  <a:schemeClr val="dk1"/>
                </a:solidFill>
                <a:latin typeface="Calibri"/>
                <a:ea typeface="Calibri"/>
                <a:cs typeface="Calibri"/>
                <a:sym typeface="Calibri"/>
              </a:rPr>
              <a:t>Es el riesgo emocional que corremos al exponernos, se trata de poder dejarnos ver, para ello necesitamos quitarnos la coraza que llevamos.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600"/>
              <a:buFont typeface="Arial"/>
              <a:buNone/>
            </a:pPr>
            <a:r>
              <a:rPr b="0" i="0" lang="es-PE" sz="1600" u="none" cap="none" strike="noStrike">
                <a:solidFill>
                  <a:schemeClr val="dk1"/>
                </a:solidFill>
                <a:latin typeface="Calibri"/>
                <a:ea typeface="Calibri"/>
                <a:cs typeface="Calibri"/>
                <a:sym typeface="Calibri"/>
              </a:rPr>
              <a:t>Ser sinceros con nuestras emociones. Mostrándonos sin miedo, con nuestras virtudes y defectos.</a:t>
            </a:r>
            <a:endParaRPr b="0" i="0" sz="1600" u="none" cap="none" strike="noStrike">
              <a:solidFill>
                <a:schemeClr val="dk1"/>
              </a:solidFill>
              <a:latin typeface="Calibri"/>
              <a:ea typeface="Calibri"/>
              <a:cs typeface="Calibri"/>
              <a:sym typeface="Calibri"/>
            </a:endParaRPr>
          </a:p>
        </p:txBody>
      </p:sp>
      <p:pic>
        <p:nvPicPr>
          <p:cNvPr descr="45 frases fantásticas sobre aceptación" id="135" name="Google Shape;135;p12"/>
          <p:cNvPicPr preferRelativeResize="0"/>
          <p:nvPr/>
        </p:nvPicPr>
        <p:blipFill rotWithShape="1">
          <a:blip r:embed="rId3">
            <a:alphaModFix/>
          </a:blip>
          <a:srcRect b="8068" l="0" r="0" t="0"/>
          <a:stretch/>
        </p:blipFill>
        <p:spPr>
          <a:xfrm>
            <a:off x="498042" y="1110488"/>
            <a:ext cx="4528952" cy="349402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3"/>
                                        </p:tgtEl>
                                        <p:attrNameLst>
                                          <p:attrName>style.visibility</p:attrName>
                                        </p:attrNameLst>
                                      </p:cBhvr>
                                      <p:to>
                                        <p:strVal val="visible"/>
                                      </p:to>
                                    </p:set>
                                    <p:animEffect filter="fade" transition="in">
                                      <p:cBhvr>
                                        <p:cTn dur="500"/>
                                        <p:tgtEl>
                                          <p:spTgt spid="13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13"/>
          <p:cNvSpPr/>
          <p:nvPr/>
        </p:nvSpPr>
        <p:spPr>
          <a:xfrm>
            <a:off x="512023" y="331345"/>
            <a:ext cx="6417283" cy="200055"/>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300"/>
              <a:buFont typeface="Arial"/>
              <a:buNone/>
            </a:pPr>
            <a:r>
              <a:rPr b="0" i="0" lang="es-PE" sz="1300" u="none" cap="none" strike="noStrike">
                <a:solidFill>
                  <a:srgbClr val="438AD7"/>
                </a:solidFill>
                <a:latin typeface="Calibri"/>
                <a:ea typeface="Calibri"/>
                <a:cs typeface="Calibri"/>
                <a:sym typeface="Calibri"/>
              </a:rPr>
              <a:t>/ AUSENCIA DE CONFIANZA</a:t>
            </a:r>
            <a:endParaRPr b="0" i="0" sz="1300" u="none" cap="none" strike="noStrike">
              <a:solidFill>
                <a:srgbClr val="438AD7"/>
              </a:solidFill>
              <a:latin typeface="Calibri"/>
              <a:ea typeface="Calibri"/>
              <a:cs typeface="Calibri"/>
              <a:sym typeface="Calibri"/>
            </a:endParaRPr>
          </a:p>
        </p:txBody>
      </p:sp>
      <p:sp>
        <p:nvSpPr>
          <p:cNvPr id="141" name="Google Shape;141;p13"/>
          <p:cNvSpPr txBox="1"/>
          <p:nvPr/>
        </p:nvSpPr>
        <p:spPr>
          <a:xfrm>
            <a:off x="170141" y="1970671"/>
            <a:ext cx="3025328" cy="276999"/>
          </a:xfrm>
          <a:prstGeom prst="rect">
            <a:avLst/>
          </a:prstGeom>
          <a:noFill/>
          <a:ln>
            <a:noFill/>
          </a:ln>
        </p:spPr>
        <p:txBody>
          <a:bodyPr anchorCtr="0" anchor="t" bIns="0" lIns="0" spcFirstLastPara="1" rIns="0" wrap="square" tIns="0">
            <a:spAutoFit/>
          </a:bodyPr>
          <a:lstStyle/>
          <a:p>
            <a:pPr indent="0" lvl="0" marL="0" marR="0" rtl="0" algn="ctr">
              <a:lnSpc>
                <a:spcPct val="90000"/>
              </a:lnSpc>
              <a:spcBef>
                <a:spcPts val="0"/>
              </a:spcBef>
              <a:spcAft>
                <a:spcPts val="0"/>
              </a:spcAft>
              <a:buClr>
                <a:srgbClr val="000000"/>
              </a:buClr>
              <a:buSzPts val="2000"/>
              <a:buFont typeface="Arial"/>
              <a:buNone/>
            </a:pPr>
            <a:r>
              <a:rPr b="1" i="0" lang="es-PE" sz="2000" u="none" cap="none" strike="noStrike">
                <a:solidFill>
                  <a:srgbClr val="DA1B87"/>
                </a:solidFill>
                <a:latin typeface="Calibri"/>
                <a:ea typeface="Calibri"/>
                <a:cs typeface="Calibri"/>
                <a:sym typeface="Calibri"/>
              </a:rPr>
              <a:t>“Me equivoqué”</a:t>
            </a:r>
            <a:endParaRPr b="0" i="0" sz="1400" u="none" cap="none" strike="noStrike">
              <a:solidFill>
                <a:srgbClr val="000000"/>
              </a:solidFill>
              <a:latin typeface="Arial"/>
              <a:ea typeface="Arial"/>
              <a:cs typeface="Arial"/>
              <a:sym typeface="Arial"/>
            </a:endParaRPr>
          </a:p>
        </p:txBody>
      </p:sp>
      <p:sp>
        <p:nvSpPr>
          <p:cNvPr id="142" name="Google Shape;142;p13"/>
          <p:cNvSpPr txBox="1"/>
          <p:nvPr/>
        </p:nvSpPr>
        <p:spPr>
          <a:xfrm>
            <a:off x="5779829" y="1944825"/>
            <a:ext cx="3329265" cy="276999"/>
          </a:xfrm>
          <a:prstGeom prst="rect">
            <a:avLst/>
          </a:prstGeom>
          <a:noFill/>
          <a:ln>
            <a:noFill/>
          </a:ln>
        </p:spPr>
        <p:txBody>
          <a:bodyPr anchorCtr="0" anchor="t" bIns="0" lIns="0" spcFirstLastPara="1" rIns="0" wrap="square" tIns="0">
            <a:spAutoFit/>
          </a:bodyPr>
          <a:lstStyle/>
          <a:p>
            <a:pPr indent="0" lvl="0" marL="0" marR="0" rtl="0" algn="ctr">
              <a:lnSpc>
                <a:spcPct val="90000"/>
              </a:lnSpc>
              <a:spcBef>
                <a:spcPts val="0"/>
              </a:spcBef>
              <a:spcAft>
                <a:spcPts val="0"/>
              </a:spcAft>
              <a:buClr>
                <a:srgbClr val="000000"/>
              </a:buClr>
              <a:buSzPts val="2000"/>
              <a:buFont typeface="Arial"/>
              <a:buNone/>
            </a:pPr>
            <a:r>
              <a:rPr b="1" i="0" lang="es-PE" sz="2000" u="none" cap="none" strike="noStrike">
                <a:solidFill>
                  <a:srgbClr val="3AB133"/>
                </a:solidFill>
                <a:latin typeface="Calibri"/>
                <a:ea typeface="Calibri"/>
                <a:cs typeface="Calibri"/>
                <a:sym typeface="Calibri"/>
              </a:rPr>
              <a:t>“Cometí un error”</a:t>
            </a:r>
            <a:endParaRPr b="0" i="0" sz="1400" u="none" cap="none" strike="noStrike">
              <a:solidFill>
                <a:srgbClr val="000000"/>
              </a:solidFill>
              <a:latin typeface="Arial"/>
              <a:ea typeface="Arial"/>
              <a:cs typeface="Arial"/>
              <a:sym typeface="Arial"/>
            </a:endParaRPr>
          </a:p>
        </p:txBody>
      </p:sp>
      <p:sp>
        <p:nvSpPr>
          <p:cNvPr id="143" name="Google Shape;143;p13"/>
          <p:cNvSpPr txBox="1"/>
          <p:nvPr/>
        </p:nvSpPr>
        <p:spPr>
          <a:xfrm>
            <a:off x="266519" y="2909524"/>
            <a:ext cx="2959719" cy="276999"/>
          </a:xfrm>
          <a:prstGeom prst="rect">
            <a:avLst/>
          </a:prstGeom>
          <a:noFill/>
          <a:ln>
            <a:noFill/>
          </a:ln>
        </p:spPr>
        <p:txBody>
          <a:bodyPr anchorCtr="0" anchor="t" bIns="0" lIns="0" spcFirstLastPara="1" rIns="0" wrap="square" tIns="0">
            <a:spAutoFit/>
          </a:bodyPr>
          <a:lstStyle/>
          <a:p>
            <a:pPr indent="0" lvl="0" marL="0" marR="0" rtl="0" algn="ctr">
              <a:lnSpc>
                <a:spcPct val="90000"/>
              </a:lnSpc>
              <a:spcBef>
                <a:spcPts val="0"/>
              </a:spcBef>
              <a:spcAft>
                <a:spcPts val="0"/>
              </a:spcAft>
              <a:buClr>
                <a:srgbClr val="000000"/>
              </a:buClr>
              <a:buSzPts val="2000"/>
              <a:buFont typeface="Arial"/>
              <a:buNone/>
            </a:pPr>
            <a:r>
              <a:rPr b="1" i="0" lang="es-PE" sz="2000" u="none" cap="none" strike="noStrike">
                <a:solidFill>
                  <a:srgbClr val="98C535"/>
                </a:solidFill>
                <a:latin typeface="Calibri"/>
                <a:ea typeface="Calibri"/>
                <a:cs typeface="Calibri"/>
                <a:sym typeface="Calibri"/>
              </a:rPr>
              <a:t>“Necesito apoyo”</a:t>
            </a:r>
            <a:endParaRPr b="0" i="0" sz="1400" u="none" cap="none" strike="noStrike">
              <a:solidFill>
                <a:srgbClr val="000000"/>
              </a:solidFill>
              <a:latin typeface="Arial"/>
              <a:ea typeface="Arial"/>
              <a:cs typeface="Arial"/>
              <a:sym typeface="Arial"/>
            </a:endParaRPr>
          </a:p>
        </p:txBody>
      </p:sp>
      <p:sp>
        <p:nvSpPr>
          <p:cNvPr id="144" name="Google Shape;144;p13"/>
          <p:cNvSpPr txBox="1"/>
          <p:nvPr/>
        </p:nvSpPr>
        <p:spPr>
          <a:xfrm>
            <a:off x="6016655" y="2925895"/>
            <a:ext cx="2835103" cy="276999"/>
          </a:xfrm>
          <a:prstGeom prst="rect">
            <a:avLst/>
          </a:prstGeom>
          <a:noFill/>
          <a:ln>
            <a:noFill/>
          </a:ln>
        </p:spPr>
        <p:txBody>
          <a:bodyPr anchorCtr="0" anchor="t" bIns="0" lIns="0" spcFirstLastPara="1" rIns="0" wrap="square" tIns="0">
            <a:spAutoFit/>
          </a:bodyPr>
          <a:lstStyle/>
          <a:p>
            <a:pPr indent="0" lvl="0" marL="0" marR="0" rtl="0" algn="ctr">
              <a:lnSpc>
                <a:spcPct val="90000"/>
              </a:lnSpc>
              <a:spcBef>
                <a:spcPts val="0"/>
              </a:spcBef>
              <a:spcAft>
                <a:spcPts val="0"/>
              </a:spcAft>
              <a:buClr>
                <a:srgbClr val="000000"/>
              </a:buClr>
              <a:buSzPts val="2000"/>
              <a:buFont typeface="Arial"/>
              <a:buNone/>
            </a:pPr>
            <a:r>
              <a:rPr b="1" i="0" lang="es-PE" sz="2000" u="none" cap="none" strike="noStrike">
                <a:solidFill>
                  <a:srgbClr val="8259A5"/>
                </a:solidFill>
                <a:latin typeface="Calibri"/>
                <a:ea typeface="Calibri"/>
                <a:cs typeface="Calibri"/>
                <a:sym typeface="Calibri"/>
              </a:rPr>
              <a:t>“No estoy seguro”</a:t>
            </a:r>
            <a:endParaRPr b="0" i="0" sz="1400" u="none" cap="none" strike="noStrike">
              <a:solidFill>
                <a:srgbClr val="000000"/>
              </a:solidFill>
              <a:latin typeface="Arial"/>
              <a:ea typeface="Arial"/>
              <a:cs typeface="Arial"/>
              <a:sym typeface="Arial"/>
            </a:endParaRPr>
          </a:p>
        </p:txBody>
      </p:sp>
      <p:sp>
        <p:nvSpPr>
          <p:cNvPr id="145" name="Google Shape;145;p13"/>
          <p:cNvSpPr txBox="1"/>
          <p:nvPr/>
        </p:nvSpPr>
        <p:spPr>
          <a:xfrm>
            <a:off x="465587" y="3848377"/>
            <a:ext cx="2622898" cy="553998"/>
          </a:xfrm>
          <a:prstGeom prst="rect">
            <a:avLst/>
          </a:prstGeom>
          <a:noFill/>
          <a:ln>
            <a:noFill/>
          </a:ln>
        </p:spPr>
        <p:txBody>
          <a:bodyPr anchorCtr="0" anchor="t" bIns="0" lIns="0" spcFirstLastPara="1" rIns="0" wrap="square" tIns="0">
            <a:spAutoFit/>
          </a:bodyPr>
          <a:lstStyle/>
          <a:p>
            <a:pPr indent="0" lvl="0" marL="0" marR="0" rtl="0" algn="ctr">
              <a:lnSpc>
                <a:spcPct val="90000"/>
              </a:lnSpc>
              <a:spcBef>
                <a:spcPts val="0"/>
              </a:spcBef>
              <a:spcAft>
                <a:spcPts val="0"/>
              </a:spcAft>
              <a:buClr>
                <a:srgbClr val="000000"/>
              </a:buClr>
              <a:buSzPts val="2000"/>
              <a:buFont typeface="Arial"/>
              <a:buNone/>
            </a:pPr>
            <a:r>
              <a:rPr b="1" i="0" lang="es-PE" sz="2000" u="none" cap="none" strike="noStrike">
                <a:solidFill>
                  <a:srgbClr val="3B57D3"/>
                </a:solidFill>
                <a:latin typeface="Calibri"/>
                <a:ea typeface="Calibri"/>
                <a:cs typeface="Calibri"/>
                <a:sym typeface="Calibri"/>
              </a:rPr>
              <a:t>“Creo que eres mejor </a:t>
            </a:r>
            <a:endParaRPr b="0" i="0" sz="1400" u="none" cap="none" strike="noStrike">
              <a:solidFill>
                <a:srgbClr val="000000"/>
              </a:solidFill>
              <a:latin typeface="Arial"/>
              <a:ea typeface="Arial"/>
              <a:cs typeface="Arial"/>
              <a:sym typeface="Arial"/>
            </a:endParaRPr>
          </a:p>
          <a:p>
            <a:pPr indent="0" lvl="0" marL="0" marR="0" rtl="0" algn="ctr">
              <a:lnSpc>
                <a:spcPct val="90000"/>
              </a:lnSpc>
              <a:spcBef>
                <a:spcPts val="0"/>
              </a:spcBef>
              <a:spcAft>
                <a:spcPts val="0"/>
              </a:spcAft>
              <a:buClr>
                <a:srgbClr val="000000"/>
              </a:buClr>
              <a:buSzPts val="2000"/>
              <a:buFont typeface="Arial"/>
              <a:buNone/>
            </a:pPr>
            <a:r>
              <a:rPr b="1" i="0" lang="es-PE" sz="2000" u="none" cap="none" strike="noStrike">
                <a:solidFill>
                  <a:srgbClr val="3B57D3"/>
                </a:solidFill>
                <a:latin typeface="Calibri"/>
                <a:ea typeface="Calibri"/>
                <a:cs typeface="Calibri"/>
                <a:sym typeface="Calibri"/>
              </a:rPr>
              <a:t>que yo en esto”</a:t>
            </a:r>
            <a:endParaRPr b="0" i="0" sz="1400" u="none" cap="none" strike="noStrike">
              <a:solidFill>
                <a:srgbClr val="000000"/>
              </a:solidFill>
              <a:latin typeface="Arial"/>
              <a:ea typeface="Arial"/>
              <a:cs typeface="Arial"/>
              <a:sym typeface="Arial"/>
            </a:endParaRPr>
          </a:p>
        </p:txBody>
      </p:sp>
      <p:sp>
        <p:nvSpPr>
          <p:cNvPr id="146" name="Google Shape;146;p13"/>
          <p:cNvSpPr txBox="1"/>
          <p:nvPr/>
        </p:nvSpPr>
        <p:spPr>
          <a:xfrm>
            <a:off x="5814735" y="3896009"/>
            <a:ext cx="3339819" cy="276999"/>
          </a:xfrm>
          <a:prstGeom prst="rect">
            <a:avLst/>
          </a:prstGeom>
          <a:noFill/>
          <a:ln>
            <a:noFill/>
          </a:ln>
        </p:spPr>
        <p:txBody>
          <a:bodyPr anchorCtr="0" anchor="t" bIns="0" lIns="0" spcFirstLastPara="1" rIns="0" wrap="square" tIns="0">
            <a:spAutoFit/>
          </a:bodyPr>
          <a:lstStyle/>
          <a:p>
            <a:pPr indent="0" lvl="0" marL="0" marR="0" rtl="0" algn="ctr">
              <a:lnSpc>
                <a:spcPct val="90000"/>
              </a:lnSpc>
              <a:spcBef>
                <a:spcPts val="0"/>
              </a:spcBef>
              <a:spcAft>
                <a:spcPts val="0"/>
              </a:spcAft>
              <a:buClr>
                <a:srgbClr val="000000"/>
              </a:buClr>
              <a:buSzPts val="2000"/>
              <a:buFont typeface="Arial"/>
              <a:buNone/>
            </a:pPr>
            <a:r>
              <a:rPr b="1" i="0" lang="es-PE" sz="2000" u="none" cap="none" strike="noStrike">
                <a:solidFill>
                  <a:srgbClr val="6188E1"/>
                </a:solidFill>
                <a:latin typeface="Calibri"/>
                <a:ea typeface="Calibri"/>
                <a:cs typeface="Calibri"/>
                <a:sym typeface="Calibri"/>
              </a:rPr>
              <a:t>“Te pido disculpas”</a:t>
            </a:r>
            <a:endParaRPr b="0" i="0" sz="1400" u="none" cap="none" strike="noStrike">
              <a:solidFill>
                <a:srgbClr val="000000"/>
              </a:solidFill>
              <a:latin typeface="Arial"/>
              <a:ea typeface="Arial"/>
              <a:cs typeface="Arial"/>
              <a:sym typeface="Arial"/>
            </a:endParaRPr>
          </a:p>
        </p:txBody>
      </p:sp>
      <p:sp>
        <p:nvSpPr>
          <p:cNvPr id="147" name="Google Shape;147;p13"/>
          <p:cNvSpPr/>
          <p:nvPr/>
        </p:nvSpPr>
        <p:spPr>
          <a:xfrm>
            <a:off x="507048" y="820528"/>
            <a:ext cx="8220884" cy="26161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700"/>
              <a:buFont typeface="Arial"/>
              <a:buNone/>
            </a:pPr>
            <a:r>
              <a:rPr b="1" i="0" lang="es-PE" sz="1700" u="none" cap="none" strike="noStrike">
                <a:solidFill>
                  <a:schemeClr val="dk1"/>
                </a:solidFill>
                <a:latin typeface="Calibri"/>
                <a:ea typeface="Calibri"/>
                <a:cs typeface="Calibri"/>
                <a:sym typeface="Calibri"/>
              </a:rPr>
              <a:t>Una persona que se permite ser vulnerable no tiene miedo a expresar las siguientes frases: </a:t>
            </a:r>
            <a:endParaRPr b="0" i="0" sz="1400" u="none" cap="none" strike="noStrike">
              <a:solidFill>
                <a:srgbClr val="000000"/>
              </a:solidFill>
              <a:latin typeface="Arial"/>
              <a:ea typeface="Arial"/>
              <a:cs typeface="Arial"/>
              <a:sym typeface="Arial"/>
            </a:endParaRPr>
          </a:p>
        </p:txBody>
      </p:sp>
      <p:pic>
        <p:nvPicPr>
          <p:cNvPr descr="2° Ética y valores | Life Skills - Quizizz" id="148" name="Google Shape;148;p13"/>
          <p:cNvPicPr preferRelativeResize="0"/>
          <p:nvPr/>
        </p:nvPicPr>
        <p:blipFill rotWithShape="1">
          <a:blip r:embed="rId3">
            <a:alphaModFix/>
          </a:blip>
          <a:srcRect b="13831" l="28286" r="24104" t="12621"/>
          <a:stretch/>
        </p:blipFill>
        <p:spPr>
          <a:xfrm>
            <a:off x="3205999" y="1262287"/>
            <a:ext cx="2491221" cy="384847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1"/>
                                        </p:tgtEl>
                                        <p:attrNameLst>
                                          <p:attrName>style.visibility</p:attrName>
                                        </p:attrNameLst>
                                      </p:cBhvr>
                                      <p:to>
                                        <p:strVal val="visible"/>
                                      </p:to>
                                    </p:set>
                                    <p:animEffect filter="fade" transition="in">
                                      <p:cBhvr>
                                        <p:cTn dur="500"/>
                                        <p:tgtEl>
                                          <p:spTgt spid="14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2"/>
                                        </p:tgtEl>
                                        <p:attrNameLst>
                                          <p:attrName>style.visibility</p:attrName>
                                        </p:attrNameLst>
                                      </p:cBhvr>
                                      <p:to>
                                        <p:strVal val="visible"/>
                                      </p:to>
                                    </p:set>
                                    <p:animEffect filter="fade" transition="in">
                                      <p:cBhvr>
                                        <p:cTn dur="500"/>
                                        <p:tgtEl>
                                          <p:spTgt spid="14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3"/>
                                        </p:tgtEl>
                                        <p:attrNameLst>
                                          <p:attrName>style.visibility</p:attrName>
                                        </p:attrNameLst>
                                      </p:cBhvr>
                                      <p:to>
                                        <p:strVal val="visible"/>
                                      </p:to>
                                    </p:set>
                                    <p:animEffect filter="fade" transition="in">
                                      <p:cBhvr>
                                        <p:cTn dur="500"/>
                                        <p:tgtEl>
                                          <p:spTgt spid="14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4"/>
                                        </p:tgtEl>
                                        <p:attrNameLst>
                                          <p:attrName>style.visibility</p:attrName>
                                        </p:attrNameLst>
                                      </p:cBhvr>
                                      <p:to>
                                        <p:strVal val="visible"/>
                                      </p:to>
                                    </p:set>
                                    <p:animEffect filter="fade" transition="in">
                                      <p:cBhvr>
                                        <p:cTn dur="500"/>
                                        <p:tgtEl>
                                          <p:spTgt spid="14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5"/>
                                        </p:tgtEl>
                                        <p:attrNameLst>
                                          <p:attrName>style.visibility</p:attrName>
                                        </p:attrNameLst>
                                      </p:cBhvr>
                                      <p:to>
                                        <p:strVal val="visible"/>
                                      </p:to>
                                    </p:set>
                                    <p:animEffect filter="fade" transition="in">
                                      <p:cBhvr>
                                        <p:cTn dur="500"/>
                                        <p:tgtEl>
                                          <p:spTgt spid="14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6"/>
                                        </p:tgtEl>
                                        <p:attrNameLst>
                                          <p:attrName>style.visibility</p:attrName>
                                        </p:attrNameLst>
                                      </p:cBhvr>
                                      <p:to>
                                        <p:strVal val="visible"/>
                                      </p:to>
                                    </p:set>
                                    <p:animEffect filter="fade" transition="in">
                                      <p:cBhvr>
                                        <p:cTn dur="500"/>
                                        <p:tgtEl>
                                          <p:spTgt spid="14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14"/>
          <p:cNvSpPr/>
          <p:nvPr/>
        </p:nvSpPr>
        <p:spPr>
          <a:xfrm>
            <a:off x="512023" y="331345"/>
            <a:ext cx="6417283" cy="200055"/>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300"/>
              <a:buFont typeface="Arial"/>
              <a:buNone/>
            </a:pPr>
            <a:r>
              <a:rPr b="0" i="0" lang="es-PE" sz="1300" u="none" cap="none" strike="noStrike">
                <a:solidFill>
                  <a:srgbClr val="438AD7"/>
                </a:solidFill>
                <a:latin typeface="Calibri"/>
                <a:ea typeface="Calibri"/>
                <a:cs typeface="Calibri"/>
                <a:sym typeface="Calibri"/>
              </a:rPr>
              <a:t>/ AUSENCIA DE CONFIANZA</a:t>
            </a:r>
            <a:endParaRPr b="0" i="0" sz="1300" u="none" cap="none" strike="noStrike">
              <a:solidFill>
                <a:srgbClr val="438AD7"/>
              </a:solidFill>
              <a:latin typeface="Calibri"/>
              <a:ea typeface="Calibri"/>
              <a:cs typeface="Calibri"/>
              <a:sym typeface="Calibri"/>
            </a:endParaRPr>
          </a:p>
        </p:txBody>
      </p:sp>
      <p:pic>
        <p:nvPicPr>
          <p:cNvPr descr="Resultado de imagen para tener confianza" id="154" name="Google Shape;154;p14"/>
          <p:cNvPicPr preferRelativeResize="0"/>
          <p:nvPr/>
        </p:nvPicPr>
        <p:blipFill rotWithShape="1">
          <a:blip r:embed="rId3">
            <a:alphaModFix/>
          </a:blip>
          <a:srcRect b="0" l="25285" r="13781" t="0"/>
          <a:stretch/>
        </p:blipFill>
        <p:spPr>
          <a:xfrm>
            <a:off x="1413856" y="2987706"/>
            <a:ext cx="2100243" cy="2305881"/>
          </a:xfrm>
          <a:prstGeom prst="rect">
            <a:avLst/>
          </a:prstGeom>
          <a:noFill/>
          <a:ln>
            <a:noFill/>
          </a:ln>
        </p:spPr>
      </p:pic>
      <p:sp>
        <p:nvSpPr>
          <p:cNvPr id="155" name="Google Shape;155;p14"/>
          <p:cNvSpPr txBox="1"/>
          <p:nvPr/>
        </p:nvSpPr>
        <p:spPr>
          <a:xfrm>
            <a:off x="537934" y="1105304"/>
            <a:ext cx="1981200" cy="246221"/>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600"/>
              <a:buFont typeface="Arial"/>
              <a:buNone/>
            </a:pPr>
            <a:r>
              <a:rPr b="1" i="0" lang="es-PE" sz="1600" u="none" cap="none" strike="noStrike">
                <a:solidFill>
                  <a:srgbClr val="438AD7"/>
                </a:solidFill>
                <a:latin typeface="Calibri"/>
                <a:ea typeface="Calibri"/>
                <a:cs typeface="Calibri"/>
                <a:sym typeface="Calibri"/>
              </a:rPr>
              <a:t>EMPATÍA</a:t>
            </a:r>
            <a:endParaRPr b="0" i="0" sz="1400" u="none" cap="none" strike="noStrike">
              <a:solidFill>
                <a:srgbClr val="000000"/>
              </a:solidFill>
              <a:latin typeface="Arial"/>
              <a:ea typeface="Arial"/>
              <a:cs typeface="Arial"/>
              <a:sym typeface="Arial"/>
            </a:endParaRPr>
          </a:p>
        </p:txBody>
      </p:sp>
      <p:sp>
        <p:nvSpPr>
          <p:cNvPr id="156" name="Google Shape;156;p14"/>
          <p:cNvSpPr txBox="1"/>
          <p:nvPr/>
        </p:nvSpPr>
        <p:spPr>
          <a:xfrm>
            <a:off x="3538556" y="1105304"/>
            <a:ext cx="3360226" cy="246221"/>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600"/>
              <a:buFont typeface="Arial"/>
              <a:buNone/>
            </a:pPr>
            <a:r>
              <a:rPr b="1" i="0" lang="es-PE" sz="1600" u="none" cap="none" strike="noStrike">
                <a:solidFill>
                  <a:srgbClr val="438AD7"/>
                </a:solidFill>
                <a:latin typeface="Calibri"/>
                <a:ea typeface="Calibri"/>
                <a:cs typeface="Calibri"/>
                <a:sym typeface="Calibri"/>
              </a:rPr>
              <a:t>COOPERACIÓN</a:t>
            </a:r>
            <a:endParaRPr b="0" i="0" sz="1400" u="none" cap="none" strike="noStrike">
              <a:solidFill>
                <a:srgbClr val="000000"/>
              </a:solidFill>
              <a:latin typeface="Arial"/>
              <a:ea typeface="Arial"/>
              <a:cs typeface="Arial"/>
              <a:sym typeface="Arial"/>
            </a:endParaRPr>
          </a:p>
        </p:txBody>
      </p:sp>
      <p:sp>
        <p:nvSpPr>
          <p:cNvPr id="157" name="Google Shape;157;p14"/>
          <p:cNvSpPr txBox="1"/>
          <p:nvPr/>
        </p:nvSpPr>
        <p:spPr>
          <a:xfrm>
            <a:off x="208286" y="4029253"/>
            <a:ext cx="1320248" cy="246221"/>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600"/>
              <a:buFont typeface="Arial"/>
              <a:buNone/>
            </a:pPr>
            <a:r>
              <a:rPr b="1" i="0" lang="es-PE" sz="1600" u="none" cap="none" strike="noStrike">
                <a:solidFill>
                  <a:schemeClr val="dk1"/>
                </a:solidFill>
                <a:latin typeface="Calibri"/>
                <a:ea typeface="Calibri"/>
                <a:cs typeface="Calibri"/>
                <a:sym typeface="Calibri"/>
              </a:rPr>
              <a:t>COHERENCIA</a:t>
            </a:r>
            <a:endParaRPr b="0" i="0" sz="1400" u="none" cap="none" strike="noStrike">
              <a:solidFill>
                <a:srgbClr val="000000"/>
              </a:solidFill>
              <a:latin typeface="Arial"/>
              <a:ea typeface="Arial"/>
              <a:cs typeface="Arial"/>
              <a:sym typeface="Arial"/>
            </a:endParaRPr>
          </a:p>
        </p:txBody>
      </p:sp>
      <p:sp>
        <p:nvSpPr>
          <p:cNvPr id="158" name="Google Shape;158;p14"/>
          <p:cNvSpPr txBox="1"/>
          <p:nvPr/>
        </p:nvSpPr>
        <p:spPr>
          <a:xfrm>
            <a:off x="3538556" y="4025952"/>
            <a:ext cx="1029078" cy="246221"/>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600"/>
              <a:buFont typeface="Arial"/>
              <a:buNone/>
            </a:pPr>
            <a:r>
              <a:rPr b="1" i="0" lang="es-PE" sz="1600" u="none" cap="none" strike="noStrike">
                <a:solidFill>
                  <a:schemeClr val="dk1"/>
                </a:solidFill>
                <a:latin typeface="Calibri"/>
                <a:ea typeface="Calibri"/>
                <a:cs typeface="Calibri"/>
                <a:sym typeface="Calibri"/>
              </a:rPr>
              <a:t>CONFIANZA</a:t>
            </a:r>
            <a:endParaRPr b="0" i="0" sz="1400" u="none" cap="none" strike="noStrike">
              <a:solidFill>
                <a:srgbClr val="000000"/>
              </a:solidFill>
              <a:latin typeface="Arial"/>
              <a:ea typeface="Arial"/>
              <a:cs typeface="Arial"/>
              <a:sym typeface="Arial"/>
            </a:endParaRPr>
          </a:p>
        </p:txBody>
      </p:sp>
      <p:sp>
        <p:nvSpPr>
          <p:cNvPr id="159" name="Google Shape;159;p14"/>
          <p:cNvSpPr txBox="1"/>
          <p:nvPr/>
        </p:nvSpPr>
        <p:spPr>
          <a:xfrm>
            <a:off x="7997958" y="4939792"/>
            <a:ext cx="1320248" cy="246221"/>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600"/>
              <a:buFont typeface="Arial"/>
              <a:buNone/>
            </a:pPr>
            <a:r>
              <a:rPr b="1" i="0" lang="es-PE" sz="1600" u="none" cap="none" strike="noStrike">
                <a:solidFill>
                  <a:srgbClr val="438AD7"/>
                </a:solidFill>
                <a:latin typeface="Calibri"/>
                <a:ea typeface="Calibri"/>
                <a:cs typeface="Calibri"/>
                <a:sym typeface="Calibri"/>
              </a:rPr>
              <a:t>FELICIDAD</a:t>
            </a:r>
            <a:endParaRPr b="0" i="0" sz="1400" u="none" cap="none" strike="noStrike">
              <a:solidFill>
                <a:srgbClr val="000000"/>
              </a:solidFill>
              <a:latin typeface="Arial"/>
              <a:ea typeface="Arial"/>
              <a:cs typeface="Arial"/>
              <a:sym typeface="Arial"/>
            </a:endParaRPr>
          </a:p>
        </p:txBody>
      </p:sp>
      <p:pic>
        <p:nvPicPr>
          <p:cNvPr id="160" name="Google Shape;160;p14"/>
          <p:cNvPicPr preferRelativeResize="0"/>
          <p:nvPr/>
        </p:nvPicPr>
        <p:blipFill rotWithShape="1">
          <a:blip r:embed="rId4">
            <a:alphaModFix/>
          </a:blip>
          <a:srcRect b="0" l="0" r="0" t="0"/>
          <a:stretch/>
        </p:blipFill>
        <p:spPr>
          <a:xfrm>
            <a:off x="507048" y="1406170"/>
            <a:ext cx="1917949" cy="1321125"/>
          </a:xfrm>
          <a:prstGeom prst="rect">
            <a:avLst/>
          </a:prstGeom>
          <a:noFill/>
          <a:ln>
            <a:noFill/>
          </a:ln>
        </p:spPr>
      </p:pic>
      <p:pic>
        <p:nvPicPr>
          <p:cNvPr id="161" name="Google Shape;161;p14"/>
          <p:cNvPicPr preferRelativeResize="0"/>
          <p:nvPr/>
        </p:nvPicPr>
        <p:blipFill rotWithShape="1">
          <a:blip r:embed="rId5">
            <a:alphaModFix/>
          </a:blip>
          <a:srcRect b="0" l="0" r="0" t="0"/>
          <a:stretch/>
        </p:blipFill>
        <p:spPr>
          <a:xfrm>
            <a:off x="3538556" y="1406170"/>
            <a:ext cx="2100244" cy="1321125"/>
          </a:xfrm>
          <a:prstGeom prst="rect">
            <a:avLst/>
          </a:prstGeom>
          <a:noFill/>
          <a:ln>
            <a:noFill/>
          </a:ln>
        </p:spPr>
      </p:pic>
      <p:sp>
        <p:nvSpPr>
          <p:cNvPr id="162" name="Google Shape;162;p14"/>
          <p:cNvSpPr/>
          <p:nvPr/>
        </p:nvSpPr>
        <p:spPr>
          <a:xfrm>
            <a:off x="2519134" y="1901581"/>
            <a:ext cx="892629" cy="457200"/>
          </a:xfrm>
          <a:prstGeom prst="rightArrow">
            <a:avLst>
              <a:gd fmla="val 50000" name="adj1"/>
              <a:gd fmla="val 50000" name="adj2"/>
            </a:avLst>
          </a:prstGeom>
          <a:solidFill>
            <a:srgbClr val="DA1B8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B57D3"/>
              </a:solidFill>
              <a:latin typeface="Calibri"/>
              <a:ea typeface="Calibri"/>
              <a:cs typeface="Calibri"/>
              <a:sym typeface="Calibri"/>
            </a:endParaRPr>
          </a:p>
        </p:txBody>
      </p:sp>
      <p:sp>
        <p:nvSpPr>
          <p:cNvPr id="163" name="Google Shape;163;p14"/>
          <p:cNvSpPr/>
          <p:nvPr/>
        </p:nvSpPr>
        <p:spPr>
          <a:xfrm>
            <a:off x="4643623" y="3920462"/>
            <a:ext cx="892629" cy="457200"/>
          </a:xfrm>
          <a:prstGeom prst="rightArrow">
            <a:avLst>
              <a:gd fmla="val 50000" name="adj1"/>
              <a:gd fmla="val 50000" name="adj2"/>
            </a:avLst>
          </a:prstGeom>
          <a:solidFill>
            <a:srgbClr val="98C53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B57D3"/>
              </a:solidFill>
              <a:latin typeface="Calibri"/>
              <a:ea typeface="Calibri"/>
              <a:cs typeface="Calibri"/>
              <a:sym typeface="Calibri"/>
            </a:endParaRPr>
          </a:p>
        </p:txBody>
      </p:sp>
      <p:sp>
        <p:nvSpPr>
          <p:cNvPr id="164" name="Google Shape;164;p14"/>
          <p:cNvSpPr txBox="1"/>
          <p:nvPr/>
        </p:nvSpPr>
        <p:spPr>
          <a:xfrm>
            <a:off x="5765593" y="294004"/>
            <a:ext cx="3014400" cy="2632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500"/>
              <a:buFont typeface="Arial"/>
              <a:buNone/>
            </a:pPr>
            <a:r>
              <a:rPr b="0" i="1" lang="es-PE" sz="1500" u="none" cap="none" strike="noStrike">
                <a:solidFill>
                  <a:schemeClr val="dk1"/>
                </a:solidFill>
                <a:latin typeface="Calibri"/>
                <a:ea typeface="Calibri"/>
                <a:cs typeface="Calibri"/>
                <a:sym typeface="Calibri"/>
              </a:rPr>
              <a:t>Cuando logramos tener empatía unos con otros, comprendiendo nuestras emociones,  cooperamos con los demás lo </a:t>
            </a:r>
            <a:r>
              <a:rPr i="1" lang="es-PE" sz="1500">
                <a:solidFill>
                  <a:schemeClr val="dk1"/>
                </a:solidFill>
                <a:latin typeface="Calibri"/>
                <a:ea typeface="Calibri"/>
                <a:cs typeface="Calibri"/>
                <a:sym typeface="Calibri"/>
              </a:rPr>
              <a:t>cual</a:t>
            </a:r>
            <a:r>
              <a:rPr b="0" i="1" lang="es-PE" sz="1500" u="none" cap="none" strike="noStrike">
                <a:solidFill>
                  <a:schemeClr val="dk1"/>
                </a:solidFill>
                <a:latin typeface="Calibri"/>
                <a:ea typeface="Calibri"/>
                <a:cs typeface="Calibri"/>
                <a:sym typeface="Calibri"/>
              </a:rPr>
              <a:t> nos lleva a vivir en comunidad.</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rPr b="0" i="1" lang="es-PE" sz="1500" u="none" cap="none" strike="noStrike">
                <a:solidFill>
                  <a:schemeClr val="dk1"/>
                </a:solidFill>
                <a:latin typeface="Calibri"/>
                <a:ea typeface="Calibri"/>
                <a:cs typeface="Calibri"/>
                <a:sym typeface="Calibri"/>
              </a:rPr>
              <a:t>Es ahí, siendo coherentes con lo que sentimos y conectando con otros donde la confianza se fortalece y por lo tanto cuando los niveles de confianza aumentan la felicidad también aumenta.</a:t>
            </a:r>
            <a:endParaRPr b="0" i="1" sz="1500" u="none" cap="none" strike="noStrike">
              <a:solidFill>
                <a:schemeClr val="dk1"/>
              </a:solidFill>
              <a:latin typeface="Calibri"/>
              <a:ea typeface="Calibri"/>
              <a:cs typeface="Calibri"/>
              <a:sym typeface="Calibri"/>
            </a:endParaRPr>
          </a:p>
        </p:txBody>
      </p:sp>
      <p:pic>
        <p:nvPicPr>
          <p:cNvPr descr="Cómo ser feliz en la vida? 10 Consejos para vivir con alegría -  MundoPsicologos.com" id="165" name="Google Shape;165;p14"/>
          <p:cNvPicPr preferRelativeResize="0"/>
          <p:nvPr/>
        </p:nvPicPr>
        <p:blipFill rotWithShape="1">
          <a:blip r:embed="rId6">
            <a:alphaModFix/>
          </a:blip>
          <a:srcRect b="0" l="19935" r="15867" t="0"/>
          <a:stretch/>
        </p:blipFill>
        <p:spPr>
          <a:xfrm>
            <a:off x="5536252" y="3115966"/>
            <a:ext cx="2268950" cy="235618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55"/>
                                        </p:tgtEl>
                                        <p:attrNameLst>
                                          <p:attrName>style.visibility</p:attrName>
                                        </p:attrNameLst>
                                      </p:cBhvr>
                                      <p:to>
                                        <p:strVal val="visible"/>
                                      </p:to>
                                    </p:set>
                                    <p:animEffect filter="fade" transition="in">
                                      <p:cBhvr>
                                        <p:cTn dur="500"/>
                                        <p:tgtEl>
                                          <p:spTgt spid="155"/>
                                        </p:tgtEl>
                                      </p:cBhvr>
                                    </p:animEffect>
                                  </p:childTnLst>
                                </p:cTn>
                              </p:par>
                              <p:par>
                                <p:cTn fill="hold" nodeType="withEffect" presetClass="entr" presetID="10" presetSubtype="0">
                                  <p:stCondLst>
                                    <p:cond delay="0"/>
                                  </p:stCondLst>
                                  <p:childTnLst>
                                    <p:set>
                                      <p:cBhvr>
                                        <p:cTn dur="1" fill="hold">
                                          <p:stCondLst>
                                            <p:cond delay="0"/>
                                          </p:stCondLst>
                                        </p:cTn>
                                        <p:tgtEl>
                                          <p:spTgt spid="156"/>
                                        </p:tgtEl>
                                        <p:attrNameLst>
                                          <p:attrName>style.visibility</p:attrName>
                                        </p:attrNameLst>
                                      </p:cBhvr>
                                      <p:to>
                                        <p:strVal val="visible"/>
                                      </p:to>
                                    </p:set>
                                    <p:animEffect filter="fade" transition="in">
                                      <p:cBhvr>
                                        <p:cTn dur="500"/>
                                        <p:tgtEl>
                                          <p:spTgt spid="156"/>
                                        </p:tgtEl>
                                      </p:cBhvr>
                                    </p:animEffect>
                                  </p:childTnLst>
                                </p:cTn>
                              </p:par>
                              <p:par>
                                <p:cTn fill="hold" nodeType="withEffect" presetClass="entr" presetID="10" presetSubtype="0">
                                  <p:stCondLst>
                                    <p:cond delay="0"/>
                                  </p:stCondLst>
                                  <p:childTnLst>
                                    <p:set>
                                      <p:cBhvr>
                                        <p:cTn dur="1" fill="hold">
                                          <p:stCondLst>
                                            <p:cond delay="0"/>
                                          </p:stCondLst>
                                        </p:cTn>
                                        <p:tgtEl>
                                          <p:spTgt spid="157"/>
                                        </p:tgtEl>
                                        <p:attrNameLst>
                                          <p:attrName>style.visibility</p:attrName>
                                        </p:attrNameLst>
                                      </p:cBhvr>
                                      <p:to>
                                        <p:strVal val="visible"/>
                                      </p:to>
                                    </p:set>
                                    <p:animEffect filter="fade" transition="in">
                                      <p:cBhvr>
                                        <p:cTn dur="500"/>
                                        <p:tgtEl>
                                          <p:spTgt spid="15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58"/>
                                        </p:tgtEl>
                                        <p:attrNameLst>
                                          <p:attrName>style.visibility</p:attrName>
                                        </p:attrNameLst>
                                      </p:cBhvr>
                                      <p:to>
                                        <p:strVal val="visible"/>
                                      </p:to>
                                    </p:set>
                                    <p:anim calcmode="lin" valueType="num">
                                      <p:cBhvr additive="base">
                                        <p:cTn dur="500"/>
                                        <p:tgtEl>
                                          <p:spTgt spid="158"/>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158"/>
                                        </p:tgtEl>
                                      </p:cBhvr>
                                    </p:animEffect>
                                    <p:set>
                                      <p:cBhvr>
                                        <p:cTn dur="1" fill="hold">
                                          <p:stCondLst>
                                            <p:cond delay="500"/>
                                          </p:stCondLst>
                                        </p:cTn>
                                        <p:tgtEl>
                                          <p:spTgt spid="158"/>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9"/>
                                        </p:tgtEl>
                                        <p:attrNameLst>
                                          <p:attrName>style.visibility</p:attrName>
                                        </p:attrNameLst>
                                      </p:cBhvr>
                                      <p:to>
                                        <p:strVal val="visible"/>
                                      </p:to>
                                    </p:set>
                                    <p:animEffect filter="fade" transition="in">
                                      <p:cBhvr>
                                        <p:cTn dur="500"/>
                                        <p:tgtEl>
                                          <p:spTgt spid="15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pic>
        <p:nvPicPr>
          <p:cNvPr id="171" name="Google Shape;171;p15"/>
          <p:cNvPicPr preferRelativeResize="0"/>
          <p:nvPr/>
        </p:nvPicPr>
        <p:blipFill rotWithShape="1">
          <a:blip r:embed="rId3">
            <a:alphaModFix/>
          </a:blip>
          <a:srcRect b="0" l="0" r="0" t="0"/>
          <a:stretch/>
        </p:blipFill>
        <p:spPr>
          <a:xfrm>
            <a:off x="0" y="0"/>
            <a:ext cx="9154631" cy="5733853"/>
          </a:xfrm>
          <a:prstGeom prst="rect">
            <a:avLst/>
          </a:prstGeom>
          <a:noFill/>
          <a:ln>
            <a:noFill/>
          </a:ln>
        </p:spPr>
      </p:pic>
      <p:sp>
        <p:nvSpPr>
          <p:cNvPr id="172" name="Google Shape;172;p15"/>
          <p:cNvSpPr txBox="1"/>
          <p:nvPr/>
        </p:nvSpPr>
        <p:spPr>
          <a:xfrm>
            <a:off x="2471777" y="2395248"/>
            <a:ext cx="4200445" cy="220060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700"/>
              <a:buFont typeface="Arial"/>
              <a:buNone/>
            </a:pPr>
            <a:r>
              <a:rPr b="0" i="1" lang="es-PE" sz="1700" u="none" cap="none" strike="noStrike">
                <a:solidFill>
                  <a:srgbClr val="0F1111"/>
                </a:solidFill>
                <a:latin typeface="Arial"/>
                <a:ea typeface="Arial"/>
                <a:cs typeface="Arial"/>
                <a:sym typeface="Arial"/>
              </a:rPr>
              <a:t>“La confianza es la base sobre la cual el equipo construye sus cimientos.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700"/>
              <a:buFont typeface="Arial"/>
              <a:buNone/>
            </a:pPr>
            <a:r>
              <a:t/>
            </a:r>
            <a:endParaRPr b="0" i="1" sz="1700" u="none" cap="none" strike="noStrike">
              <a:solidFill>
                <a:srgbClr val="0F111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700"/>
              <a:buFont typeface="Arial"/>
              <a:buNone/>
            </a:pPr>
            <a:r>
              <a:rPr b="0" i="1" lang="es-PE" sz="1700" u="none" cap="none" strike="noStrike">
                <a:solidFill>
                  <a:srgbClr val="0F1111"/>
                </a:solidFill>
                <a:latin typeface="Arial"/>
                <a:ea typeface="Arial"/>
                <a:cs typeface="Arial"/>
                <a:sym typeface="Arial"/>
              </a:rPr>
              <a:t>Apóyate en valores humanos como honestidad, transparencia, entendimiento, corrección, sociabilidad, seguridad, tolerancia, comprensión y empatía”.</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F1111"/>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16"/>
          <p:cNvSpPr/>
          <p:nvPr/>
        </p:nvSpPr>
        <p:spPr>
          <a:xfrm>
            <a:off x="512023" y="331345"/>
            <a:ext cx="6417283" cy="200055"/>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300"/>
              <a:buFont typeface="Arial"/>
              <a:buNone/>
            </a:pPr>
            <a:r>
              <a:rPr b="0" i="0" lang="es-PE" sz="1300" u="none" cap="none" strike="noStrike">
                <a:solidFill>
                  <a:srgbClr val="438AD7"/>
                </a:solidFill>
                <a:latin typeface="Calibri"/>
                <a:ea typeface="Calibri"/>
                <a:cs typeface="Calibri"/>
                <a:sym typeface="Calibri"/>
              </a:rPr>
              <a:t>/ AUSENCIA DE CONFIANZA</a:t>
            </a:r>
            <a:endParaRPr b="0" i="0" sz="1300" u="none" cap="none" strike="noStrike">
              <a:solidFill>
                <a:srgbClr val="438AD7"/>
              </a:solidFill>
              <a:latin typeface="Calibri"/>
              <a:ea typeface="Calibri"/>
              <a:cs typeface="Calibri"/>
              <a:sym typeface="Calibri"/>
            </a:endParaRPr>
          </a:p>
        </p:txBody>
      </p:sp>
      <p:sp>
        <p:nvSpPr>
          <p:cNvPr id="178" name="Google Shape;178;p16"/>
          <p:cNvSpPr txBox="1"/>
          <p:nvPr/>
        </p:nvSpPr>
        <p:spPr>
          <a:xfrm>
            <a:off x="436522" y="633043"/>
            <a:ext cx="7717577" cy="260905"/>
          </a:xfrm>
          <a:prstGeom prst="rect">
            <a:avLst/>
          </a:prstGeom>
          <a:noFill/>
          <a:ln>
            <a:noFill/>
          </a:ln>
        </p:spPr>
        <p:txBody>
          <a:bodyPr anchorCtr="0" anchor="t" bIns="45700" lIns="91425" spcFirstLastPara="1" rIns="91425" wrap="square" tIns="45700">
            <a:spAutoFit/>
          </a:bodyPr>
          <a:lstStyle/>
          <a:p>
            <a:pPr indent="0" lvl="0" marL="0" marR="0" rtl="0" algn="l">
              <a:lnSpc>
                <a:spcPct val="75000"/>
              </a:lnSpc>
              <a:spcBef>
                <a:spcPts val="0"/>
              </a:spcBef>
              <a:spcAft>
                <a:spcPts val="0"/>
              </a:spcAft>
              <a:buClr>
                <a:srgbClr val="000000"/>
              </a:buClr>
              <a:buSzPts val="1400"/>
              <a:buFont typeface="Arial"/>
              <a:buNone/>
            </a:pPr>
            <a:r>
              <a:rPr b="1" i="0" lang="es-PE" sz="1400" u="none" cap="none" strike="noStrike">
                <a:solidFill>
                  <a:schemeClr val="dk1"/>
                </a:solidFill>
                <a:latin typeface="Calibri"/>
                <a:ea typeface="Calibri"/>
                <a:cs typeface="Calibri"/>
                <a:sym typeface="Calibri"/>
              </a:rPr>
              <a:t>HERRAMIENTAS QUE GENERAN CONFIANZA EN UN EQUIPO</a:t>
            </a:r>
            <a:endParaRPr b="0" i="0" sz="1400" u="none" cap="none" strike="noStrike">
              <a:solidFill>
                <a:srgbClr val="000000"/>
              </a:solidFill>
              <a:latin typeface="Arial"/>
              <a:ea typeface="Arial"/>
              <a:cs typeface="Arial"/>
              <a:sym typeface="Arial"/>
            </a:endParaRPr>
          </a:p>
        </p:txBody>
      </p:sp>
      <p:pic>
        <p:nvPicPr>
          <p:cNvPr id="179" name="Google Shape;179;p16"/>
          <p:cNvPicPr preferRelativeResize="0"/>
          <p:nvPr/>
        </p:nvPicPr>
        <p:blipFill rotWithShape="1">
          <a:blip r:embed="rId3">
            <a:alphaModFix/>
          </a:blip>
          <a:srcRect b="0" l="0" r="0" t="0"/>
          <a:stretch/>
        </p:blipFill>
        <p:spPr>
          <a:xfrm>
            <a:off x="1475333" y="1316066"/>
            <a:ext cx="6193334" cy="3866253"/>
          </a:xfrm>
          <a:prstGeom prst="rect">
            <a:avLst/>
          </a:prstGeom>
          <a:noFill/>
          <a:ln>
            <a:noFill/>
          </a:ln>
        </p:spPr>
      </p:pic>
      <p:sp>
        <p:nvSpPr>
          <p:cNvPr id="180" name="Google Shape;180;p16"/>
          <p:cNvSpPr txBox="1"/>
          <p:nvPr/>
        </p:nvSpPr>
        <p:spPr>
          <a:xfrm>
            <a:off x="436522" y="953518"/>
            <a:ext cx="7717577" cy="260905"/>
          </a:xfrm>
          <a:prstGeom prst="rect">
            <a:avLst/>
          </a:prstGeom>
          <a:noFill/>
          <a:ln>
            <a:noFill/>
          </a:ln>
        </p:spPr>
        <p:txBody>
          <a:bodyPr anchorCtr="0" anchor="t" bIns="45700" lIns="91425" spcFirstLastPara="1" rIns="91425" wrap="square" tIns="45700">
            <a:spAutoFit/>
          </a:bodyPr>
          <a:lstStyle/>
          <a:p>
            <a:pPr indent="0" lvl="0" marL="0" marR="0" rtl="0" algn="l">
              <a:lnSpc>
                <a:spcPct val="75000"/>
              </a:lnSpc>
              <a:spcBef>
                <a:spcPts val="0"/>
              </a:spcBef>
              <a:spcAft>
                <a:spcPts val="0"/>
              </a:spcAft>
              <a:buClr>
                <a:srgbClr val="000000"/>
              </a:buClr>
              <a:buSzPts val="1400"/>
              <a:buFont typeface="Arial"/>
              <a:buNone/>
            </a:pPr>
            <a:r>
              <a:rPr b="1" i="0" lang="es-PE" sz="1400" u="none" cap="none" strike="noStrike">
                <a:solidFill>
                  <a:schemeClr val="dk1"/>
                </a:solidFill>
                <a:latin typeface="Calibri"/>
                <a:ea typeface="Calibri"/>
                <a:cs typeface="Calibri"/>
                <a:sym typeface="Calibri"/>
              </a:rPr>
              <a:t>1. EL MODELO DISC</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17"/>
          <p:cNvSpPr/>
          <p:nvPr/>
        </p:nvSpPr>
        <p:spPr>
          <a:xfrm>
            <a:off x="512023" y="331345"/>
            <a:ext cx="6417283" cy="200055"/>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300"/>
              <a:buFont typeface="Arial"/>
              <a:buNone/>
            </a:pPr>
            <a:r>
              <a:rPr b="0" i="0" lang="es-PE" sz="1300" u="none" cap="none" strike="noStrike">
                <a:solidFill>
                  <a:srgbClr val="438AD7"/>
                </a:solidFill>
                <a:latin typeface="Calibri"/>
                <a:ea typeface="Calibri"/>
                <a:cs typeface="Calibri"/>
                <a:sym typeface="Calibri"/>
              </a:rPr>
              <a:t>/ AUSENCIA DE CONFIANZA</a:t>
            </a:r>
            <a:endParaRPr b="0" i="0" sz="1300" u="none" cap="none" strike="noStrike">
              <a:solidFill>
                <a:srgbClr val="438AD7"/>
              </a:solidFill>
              <a:latin typeface="Calibri"/>
              <a:ea typeface="Calibri"/>
              <a:cs typeface="Calibri"/>
              <a:sym typeface="Calibri"/>
            </a:endParaRPr>
          </a:p>
        </p:txBody>
      </p:sp>
      <p:sp>
        <p:nvSpPr>
          <p:cNvPr id="186" name="Google Shape;186;p17"/>
          <p:cNvSpPr txBox="1"/>
          <p:nvPr/>
        </p:nvSpPr>
        <p:spPr>
          <a:xfrm>
            <a:off x="436522" y="633043"/>
            <a:ext cx="7717577" cy="260905"/>
          </a:xfrm>
          <a:prstGeom prst="rect">
            <a:avLst/>
          </a:prstGeom>
          <a:noFill/>
          <a:ln>
            <a:noFill/>
          </a:ln>
        </p:spPr>
        <p:txBody>
          <a:bodyPr anchorCtr="0" anchor="t" bIns="45700" lIns="91425" spcFirstLastPara="1" rIns="91425" wrap="square" tIns="45700">
            <a:spAutoFit/>
          </a:bodyPr>
          <a:lstStyle/>
          <a:p>
            <a:pPr indent="0" lvl="0" marL="0" marR="0" rtl="0" algn="l">
              <a:lnSpc>
                <a:spcPct val="75000"/>
              </a:lnSpc>
              <a:spcBef>
                <a:spcPts val="0"/>
              </a:spcBef>
              <a:spcAft>
                <a:spcPts val="0"/>
              </a:spcAft>
              <a:buClr>
                <a:srgbClr val="000000"/>
              </a:buClr>
              <a:buSzPts val="1400"/>
              <a:buFont typeface="Arial"/>
              <a:buNone/>
            </a:pPr>
            <a:r>
              <a:rPr b="1" i="0" lang="es-PE" sz="1400" u="none" cap="none" strike="noStrike">
                <a:solidFill>
                  <a:schemeClr val="dk1"/>
                </a:solidFill>
                <a:latin typeface="Calibri"/>
                <a:ea typeface="Calibri"/>
                <a:cs typeface="Calibri"/>
                <a:sym typeface="Calibri"/>
              </a:rPr>
              <a:t>HERRAMIENTAS QUE GENERAN CONFIANZA EN UN EQUIPO</a:t>
            </a:r>
            <a:endParaRPr b="0" i="0" sz="1400" u="none" cap="none" strike="noStrike">
              <a:solidFill>
                <a:srgbClr val="000000"/>
              </a:solidFill>
              <a:latin typeface="Arial"/>
              <a:ea typeface="Arial"/>
              <a:cs typeface="Arial"/>
              <a:sym typeface="Arial"/>
            </a:endParaRPr>
          </a:p>
        </p:txBody>
      </p:sp>
      <p:sp>
        <p:nvSpPr>
          <p:cNvPr id="187" name="Google Shape;187;p17"/>
          <p:cNvSpPr txBox="1"/>
          <p:nvPr/>
        </p:nvSpPr>
        <p:spPr>
          <a:xfrm>
            <a:off x="436522" y="953518"/>
            <a:ext cx="7717577" cy="260905"/>
          </a:xfrm>
          <a:prstGeom prst="rect">
            <a:avLst/>
          </a:prstGeom>
          <a:noFill/>
          <a:ln>
            <a:noFill/>
          </a:ln>
        </p:spPr>
        <p:txBody>
          <a:bodyPr anchorCtr="0" anchor="t" bIns="45700" lIns="91425" spcFirstLastPara="1" rIns="91425" wrap="square" tIns="45700">
            <a:spAutoFit/>
          </a:bodyPr>
          <a:lstStyle/>
          <a:p>
            <a:pPr indent="0" lvl="0" marL="0" marR="0" rtl="0" algn="l">
              <a:lnSpc>
                <a:spcPct val="75000"/>
              </a:lnSpc>
              <a:spcBef>
                <a:spcPts val="0"/>
              </a:spcBef>
              <a:spcAft>
                <a:spcPts val="0"/>
              </a:spcAft>
              <a:buClr>
                <a:srgbClr val="000000"/>
              </a:buClr>
              <a:buSzPts val="1400"/>
              <a:buFont typeface="Arial"/>
              <a:buNone/>
            </a:pPr>
            <a:r>
              <a:rPr b="1" i="0" lang="es-PE" sz="1400" u="none" cap="none" strike="noStrike">
                <a:solidFill>
                  <a:schemeClr val="dk1"/>
                </a:solidFill>
                <a:latin typeface="Calibri"/>
                <a:ea typeface="Calibri"/>
                <a:cs typeface="Calibri"/>
                <a:sym typeface="Calibri"/>
              </a:rPr>
              <a:t>2. EL MODELO MYERS BRIGGS </a:t>
            </a:r>
            <a:endParaRPr b="0" i="0" sz="1400" u="none" cap="none" strike="noStrike">
              <a:solidFill>
                <a:srgbClr val="000000"/>
              </a:solidFill>
              <a:latin typeface="Arial"/>
              <a:ea typeface="Arial"/>
              <a:cs typeface="Arial"/>
              <a:sym typeface="Arial"/>
            </a:endParaRPr>
          </a:p>
        </p:txBody>
      </p:sp>
      <p:pic>
        <p:nvPicPr>
          <p:cNvPr id="188" name="Google Shape;188;p17"/>
          <p:cNvPicPr preferRelativeResize="0"/>
          <p:nvPr/>
        </p:nvPicPr>
        <p:blipFill rotWithShape="1">
          <a:blip r:embed="rId3">
            <a:alphaModFix/>
          </a:blip>
          <a:srcRect b="0" l="0" r="0" t="0"/>
          <a:stretch/>
        </p:blipFill>
        <p:spPr>
          <a:xfrm>
            <a:off x="1536148" y="1353773"/>
            <a:ext cx="6071703" cy="3689332"/>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pic>
        <p:nvPicPr>
          <p:cNvPr id="194" name="Google Shape;194;p18"/>
          <p:cNvPicPr preferRelativeResize="0"/>
          <p:nvPr/>
        </p:nvPicPr>
        <p:blipFill rotWithShape="1">
          <a:blip r:embed="rId3">
            <a:alphaModFix/>
          </a:blip>
          <a:srcRect b="0" l="0" r="0" t="0"/>
          <a:stretch/>
        </p:blipFill>
        <p:spPr>
          <a:xfrm>
            <a:off x="0" y="0"/>
            <a:ext cx="9154631" cy="5733853"/>
          </a:xfrm>
          <a:prstGeom prst="rect">
            <a:avLst/>
          </a:prstGeom>
          <a:noFill/>
          <a:ln>
            <a:noFill/>
          </a:ln>
        </p:spPr>
      </p:pic>
      <p:sp>
        <p:nvSpPr>
          <p:cNvPr id="195" name="Google Shape;195;p18"/>
          <p:cNvSpPr txBox="1"/>
          <p:nvPr/>
        </p:nvSpPr>
        <p:spPr>
          <a:xfrm>
            <a:off x="2372596" y="2261025"/>
            <a:ext cx="4382029" cy="263149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1" lang="es-PE" sz="1600" u="none" cap="none" strike="noStrike">
                <a:solidFill>
                  <a:srgbClr val="0F1111"/>
                </a:solidFill>
                <a:latin typeface="Arial"/>
                <a:ea typeface="Arial"/>
                <a:cs typeface="Arial"/>
                <a:sym typeface="Arial"/>
              </a:rPr>
              <a:t>Por medio de ambos modelos podemos conocer mejor a los miembros de nuestro equipo y darnos a conocer a nosotros mismos.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900"/>
              <a:buFont typeface="Arial"/>
              <a:buNone/>
            </a:pPr>
            <a:r>
              <a:t/>
            </a:r>
            <a:endParaRPr b="0" i="1" sz="900" u="none" cap="none" strike="noStrike">
              <a:solidFill>
                <a:srgbClr val="0F111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1" lang="es-PE" sz="1600" u="none" cap="none" strike="noStrike">
                <a:solidFill>
                  <a:srgbClr val="0F1111"/>
                </a:solidFill>
                <a:latin typeface="Arial"/>
                <a:ea typeface="Arial"/>
                <a:cs typeface="Arial"/>
                <a:sym typeface="Arial"/>
              </a:rPr>
              <a:t>Pongamos foco en las fortalezas más que en las debilidades; en lo que tenemos en común por encima de aquello que no coincidimos.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900"/>
              <a:buFont typeface="Arial"/>
              <a:buNone/>
            </a:pPr>
            <a:r>
              <a:t/>
            </a:r>
            <a:endParaRPr b="0" i="1" sz="900" u="none" cap="none" strike="noStrike">
              <a:solidFill>
                <a:srgbClr val="0F111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1" lang="es-PE" sz="1600" u="none" cap="none" strike="noStrike">
                <a:solidFill>
                  <a:srgbClr val="0F1111"/>
                </a:solidFill>
                <a:latin typeface="Arial"/>
                <a:ea typeface="Arial"/>
                <a:cs typeface="Arial"/>
                <a:sym typeface="Arial"/>
              </a:rPr>
              <a:t>Recuerda construir relaciones genuinas con las personas.</a:t>
            </a:r>
            <a:endParaRPr b="1" i="0" sz="1600" u="none" cap="none" strike="noStrike">
              <a:solidFill>
                <a:srgbClr val="0F1111"/>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19"/>
          <p:cNvSpPr/>
          <p:nvPr/>
        </p:nvSpPr>
        <p:spPr>
          <a:xfrm>
            <a:off x="0" y="0"/>
            <a:ext cx="9144000" cy="5715000"/>
          </a:xfrm>
          <a:prstGeom prst="rect">
            <a:avLst/>
          </a:prstGeom>
          <a:solidFill>
            <a:srgbClr val="1F85A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02" name="Google Shape;202;p19"/>
          <p:cNvSpPr/>
          <p:nvPr/>
        </p:nvSpPr>
        <p:spPr>
          <a:xfrm>
            <a:off x="424252" y="3703125"/>
            <a:ext cx="7139426" cy="480131"/>
          </a:xfrm>
          <a:prstGeom prst="rect">
            <a:avLst/>
          </a:prstGeom>
          <a:noFill/>
          <a:ln>
            <a:noFill/>
          </a:ln>
        </p:spPr>
        <p:txBody>
          <a:bodyPr anchorCtr="0" anchor="t" bIns="45700" lIns="91425" spcFirstLastPara="1" rIns="91425" wrap="square" tIns="45700">
            <a:spAutoFit/>
          </a:bodyPr>
          <a:lstStyle/>
          <a:p>
            <a:pPr indent="0" lvl="0" marL="0" marR="0" rtl="0" algn="l">
              <a:lnSpc>
                <a:spcPct val="90000"/>
              </a:lnSpc>
              <a:spcBef>
                <a:spcPts val="0"/>
              </a:spcBef>
              <a:spcAft>
                <a:spcPts val="0"/>
              </a:spcAft>
              <a:buClr>
                <a:srgbClr val="000000"/>
              </a:buClr>
              <a:buSzPts val="2800"/>
              <a:buFont typeface="Arial"/>
              <a:buNone/>
            </a:pPr>
            <a:r>
              <a:rPr b="1" i="0" lang="es-PE" sz="2800" u="none" cap="none" strike="noStrike">
                <a:solidFill>
                  <a:schemeClr val="lt1"/>
                </a:solidFill>
                <a:latin typeface="Calibri"/>
                <a:ea typeface="Calibri"/>
                <a:cs typeface="Calibri"/>
                <a:sym typeface="Calibri"/>
              </a:rPr>
              <a:t>/ TEMOR AL CONFLICTO</a:t>
            </a:r>
            <a:endParaRPr b="0" i="0" sz="1400" u="none" cap="none" strike="noStrike">
              <a:solidFill>
                <a:srgbClr val="000000"/>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 name="Shape 34"/>
        <p:cNvGrpSpPr/>
        <p:nvPr/>
      </p:nvGrpSpPr>
      <p:grpSpPr>
        <a:xfrm>
          <a:off x="0" y="0"/>
          <a:ext cx="0" cy="0"/>
          <a:chOff x="0" y="0"/>
          <a:chExt cx="0" cy="0"/>
        </a:xfrm>
      </p:grpSpPr>
      <p:sp>
        <p:nvSpPr>
          <p:cNvPr id="35" name="Google Shape;35;p2"/>
          <p:cNvSpPr txBox="1"/>
          <p:nvPr/>
        </p:nvSpPr>
        <p:spPr>
          <a:xfrm>
            <a:off x="512024" y="970963"/>
            <a:ext cx="7719600" cy="3694200"/>
          </a:xfrm>
          <a:prstGeom prst="rect">
            <a:avLst/>
          </a:prstGeom>
          <a:noFill/>
          <a:ln>
            <a:noFill/>
          </a:ln>
        </p:spPr>
        <p:txBody>
          <a:bodyPr anchorCtr="0" anchor="t" bIns="0" lIns="0" spcFirstLastPara="1" rIns="0" wrap="square" tIns="0">
            <a:spAutoFit/>
          </a:bodyPr>
          <a:lstStyle/>
          <a:p>
            <a:pPr indent="-174625" lvl="0" marL="185738" marR="0" rtl="0" algn="l">
              <a:lnSpc>
                <a:spcPct val="100000"/>
              </a:lnSpc>
              <a:spcBef>
                <a:spcPts val="0"/>
              </a:spcBef>
              <a:spcAft>
                <a:spcPts val="0"/>
              </a:spcAft>
              <a:buClr>
                <a:schemeClr val="dk1"/>
              </a:buClr>
              <a:buSzPts val="1600"/>
              <a:buFont typeface="Arial"/>
              <a:buChar char="•"/>
            </a:pPr>
            <a:r>
              <a:rPr b="0" i="0" lang="es-PE" sz="1600" u="none" cap="none" strike="noStrike">
                <a:solidFill>
                  <a:schemeClr val="dk1"/>
                </a:solidFill>
                <a:latin typeface="Calibri"/>
                <a:ea typeface="Calibri"/>
                <a:cs typeface="Calibri"/>
                <a:sym typeface="Calibri"/>
              </a:rPr>
              <a:t>Según Patrick Lencioni, reconocido escritor norteamericano de libros de administración de empresas, principalmente en el campo de la gestión de equipos, todo equipo atraviesa diferentes  disfunciones. En su libro “Las Cinco Disfunciones de un Equipo”, Patrick Lencioni nos cuenta en qué consisten estas disfunciones, cuál es la disfunción que da pie a las demás disfunciones, las consecuencias y cómo podemos gestionarlas para cumplir nuestros objetivos como equipo. </a:t>
            </a:r>
            <a:endParaRPr b="0" i="0" sz="1400" u="none" cap="none" strike="noStrike">
              <a:solidFill>
                <a:srgbClr val="000000"/>
              </a:solidFill>
              <a:latin typeface="Arial"/>
              <a:ea typeface="Arial"/>
              <a:cs typeface="Arial"/>
              <a:sym typeface="Arial"/>
            </a:endParaRPr>
          </a:p>
          <a:p>
            <a:pPr indent="-73025" lvl="0" marL="185738" marR="0" rtl="0" algn="l">
              <a:lnSpc>
                <a:spcPct val="100000"/>
              </a:lnSpc>
              <a:spcBef>
                <a:spcPts val="0"/>
              </a:spcBef>
              <a:spcAft>
                <a:spcPts val="0"/>
              </a:spcAft>
              <a:buClr>
                <a:schemeClr val="dk1"/>
              </a:buClr>
              <a:buSzPts val="1600"/>
              <a:buFont typeface="Arial"/>
              <a:buNone/>
            </a:pPr>
            <a:r>
              <a:t/>
            </a:r>
            <a:endParaRPr b="0" i="0" sz="1600" u="none" cap="none" strike="noStrike">
              <a:solidFill>
                <a:schemeClr val="dk1"/>
              </a:solidFill>
              <a:latin typeface="Calibri"/>
              <a:ea typeface="Calibri"/>
              <a:cs typeface="Calibri"/>
              <a:sym typeface="Calibri"/>
            </a:endParaRPr>
          </a:p>
          <a:p>
            <a:pPr indent="-174625" lvl="0" marL="185738" marR="0" rtl="0" algn="l">
              <a:lnSpc>
                <a:spcPct val="100000"/>
              </a:lnSpc>
              <a:spcBef>
                <a:spcPts val="0"/>
              </a:spcBef>
              <a:spcAft>
                <a:spcPts val="0"/>
              </a:spcAft>
              <a:buClr>
                <a:schemeClr val="dk1"/>
              </a:buClr>
              <a:buSzPts val="1600"/>
              <a:buFont typeface="Arial"/>
              <a:buChar char="•"/>
            </a:pPr>
            <a:r>
              <a:rPr b="0" i="0" lang="es-PE" sz="1600" u="none" cap="none" strike="noStrike">
                <a:solidFill>
                  <a:schemeClr val="dk1"/>
                </a:solidFill>
                <a:latin typeface="Calibri"/>
                <a:ea typeface="Calibri"/>
                <a:cs typeface="Calibri"/>
                <a:sym typeface="Calibri"/>
              </a:rPr>
              <a:t>Por ello, en esta sesión conocerás las cinco disfunciones de un equipo según Patrick Lencioni:</a:t>
            </a:r>
            <a:endParaRPr b="0" i="0" sz="1600" u="none" cap="none" strike="noStrike">
              <a:solidFill>
                <a:schemeClr val="dk1"/>
              </a:solidFill>
              <a:latin typeface="Calibri"/>
              <a:ea typeface="Calibri"/>
              <a:cs typeface="Calibri"/>
              <a:sym typeface="Calibri"/>
            </a:endParaRPr>
          </a:p>
          <a:p>
            <a:pPr indent="-174625" lvl="1" marL="642938" marR="0" rtl="0" algn="l">
              <a:lnSpc>
                <a:spcPct val="100000"/>
              </a:lnSpc>
              <a:spcBef>
                <a:spcPts val="0"/>
              </a:spcBef>
              <a:spcAft>
                <a:spcPts val="0"/>
              </a:spcAft>
              <a:buClr>
                <a:schemeClr val="dk1"/>
              </a:buClr>
              <a:buSzPts val="1600"/>
              <a:buFont typeface="Arial"/>
              <a:buChar char="•"/>
            </a:pPr>
            <a:r>
              <a:rPr b="0" i="0" lang="es-PE" sz="1600" u="none" cap="none" strike="noStrike">
                <a:solidFill>
                  <a:schemeClr val="dk1"/>
                </a:solidFill>
                <a:latin typeface="Calibri"/>
                <a:ea typeface="Calibri"/>
                <a:cs typeface="Calibri"/>
                <a:sym typeface="Calibri"/>
              </a:rPr>
              <a:t>Ausencia de confianza</a:t>
            </a:r>
            <a:endParaRPr b="0" i="0" sz="1400" u="none" cap="none" strike="noStrike">
              <a:solidFill>
                <a:srgbClr val="000000"/>
              </a:solidFill>
              <a:latin typeface="Arial"/>
              <a:ea typeface="Arial"/>
              <a:cs typeface="Arial"/>
              <a:sym typeface="Arial"/>
            </a:endParaRPr>
          </a:p>
          <a:p>
            <a:pPr indent="-174625" lvl="1" marL="642938" marR="0" rtl="0" algn="l">
              <a:lnSpc>
                <a:spcPct val="100000"/>
              </a:lnSpc>
              <a:spcBef>
                <a:spcPts val="0"/>
              </a:spcBef>
              <a:spcAft>
                <a:spcPts val="0"/>
              </a:spcAft>
              <a:buClr>
                <a:schemeClr val="dk1"/>
              </a:buClr>
              <a:buSzPts val="1600"/>
              <a:buFont typeface="Arial"/>
              <a:buChar char="•"/>
            </a:pPr>
            <a:r>
              <a:rPr b="0" i="0" lang="es-PE" sz="1600" u="none" cap="none" strike="noStrike">
                <a:solidFill>
                  <a:schemeClr val="dk1"/>
                </a:solidFill>
                <a:latin typeface="Calibri"/>
                <a:ea typeface="Calibri"/>
                <a:cs typeface="Calibri"/>
                <a:sym typeface="Calibri"/>
              </a:rPr>
              <a:t>Temor al conflicto</a:t>
            </a:r>
            <a:endParaRPr b="0" i="0" sz="1400" u="none" cap="none" strike="noStrike">
              <a:solidFill>
                <a:srgbClr val="000000"/>
              </a:solidFill>
              <a:latin typeface="Arial"/>
              <a:ea typeface="Arial"/>
              <a:cs typeface="Arial"/>
              <a:sym typeface="Arial"/>
            </a:endParaRPr>
          </a:p>
          <a:p>
            <a:pPr indent="-174625" lvl="1" marL="642938" marR="0" rtl="0" algn="l">
              <a:lnSpc>
                <a:spcPct val="100000"/>
              </a:lnSpc>
              <a:spcBef>
                <a:spcPts val="0"/>
              </a:spcBef>
              <a:spcAft>
                <a:spcPts val="0"/>
              </a:spcAft>
              <a:buClr>
                <a:schemeClr val="dk1"/>
              </a:buClr>
              <a:buSzPts val="1600"/>
              <a:buFont typeface="Arial"/>
              <a:buChar char="•"/>
            </a:pPr>
            <a:r>
              <a:rPr b="0" i="0" lang="es-PE" sz="1600" u="none" cap="none" strike="noStrike">
                <a:solidFill>
                  <a:schemeClr val="dk1"/>
                </a:solidFill>
                <a:latin typeface="Calibri"/>
                <a:ea typeface="Calibri"/>
                <a:cs typeface="Calibri"/>
                <a:sym typeface="Calibri"/>
              </a:rPr>
              <a:t>Falta de compromiso</a:t>
            </a:r>
            <a:endParaRPr b="0" i="0" sz="1400" u="none" cap="none" strike="noStrike">
              <a:solidFill>
                <a:srgbClr val="000000"/>
              </a:solidFill>
              <a:latin typeface="Arial"/>
              <a:ea typeface="Arial"/>
              <a:cs typeface="Arial"/>
              <a:sym typeface="Arial"/>
            </a:endParaRPr>
          </a:p>
          <a:p>
            <a:pPr indent="-174625" lvl="1" marL="642938" marR="0" rtl="0" algn="l">
              <a:lnSpc>
                <a:spcPct val="100000"/>
              </a:lnSpc>
              <a:spcBef>
                <a:spcPts val="0"/>
              </a:spcBef>
              <a:spcAft>
                <a:spcPts val="0"/>
              </a:spcAft>
              <a:buClr>
                <a:schemeClr val="dk1"/>
              </a:buClr>
              <a:buSzPts val="1600"/>
              <a:buFont typeface="Arial"/>
              <a:buChar char="•"/>
            </a:pPr>
            <a:r>
              <a:rPr b="0" i="0" lang="es-PE" sz="1600" u="none" cap="none" strike="noStrike">
                <a:solidFill>
                  <a:schemeClr val="dk1"/>
                </a:solidFill>
                <a:latin typeface="Calibri"/>
                <a:ea typeface="Calibri"/>
                <a:cs typeface="Calibri"/>
                <a:sym typeface="Calibri"/>
              </a:rPr>
              <a:t>Evitación a las responsabilidades</a:t>
            </a:r>
            <a:endParaRPr b="0" i="0" sz="1400" u="none" cap="none" strike="noStrike">
              <a:solidFill>
                <a:srgbClr val="000000"/>
              </a:solidFill>
              <a:latin typeface="Arial"/>
              <a:ea typeface="Arial"/>
              <a:cs typeface="Arial"/>
              <a:sym typeface="Arial"/>
            </a:endParaRPr>
          </a:p>
          <a:p>
            <a:pPr indent="-174625" lvl="1" marL="642938" marR="0" rtl="0" algn="l">
              <a:lnSpc>
                <a:spcPct val="100000"/>
              </a:lnSpc>
              <a:spcBef>
                <a:spcPts val="0"/>
              </a:spcBef>
              <a:spcAft>
                <a:spcPts val="0"/>
              </a:spcAft>
              <a:buClr>
                <a:schemeClr val="dk1"/>
              </a:buClr>
              <a:buSzPts val="1600"/>
              <a:buFont typeface="Arial"/>
              <a:buChar char="•"/>
            </a:pPr>
            <a:r>
              <a:rPr b="0" i="0" lang="es-PE" sz="1600" u="none" cap="none" strike="noStrike">
                <a:solidFill>
                  <a:schemeClr val="dk1"/>
                </a:solidFill>
                <a:latin typeface="Calibri"/>
                <a:ea typeface="Calibri"/>
                <a:cs typeface="Calibri"/>
                <a:sym typeface="Calibri"/>
              </a:rPr>
              <a:t>Falta de atención a los resultados</a:t>
            </a:r>
            <a:endParaRPr b="0" i="0" sz="1400" u="none" cap="none" strike="noStrike">
              <a:solidFill>
                <a:srgbClr val="000000"/>
              </a:solidFill>
              <a:latin typeface="Arial"/>
              <a:ea typeface="Arial"/>
              <a:cs typeface="Arial"/>
              <a:sym typeface="Arial"/>
            </a:endParaRPr>
          </a:p>
          <a:p>
            <a:pPr indent="-73025" lvl="0" marL="185738" marR="0" rtl="0" algn="l">
              <a:lnSpc>
                <a:spcPct val="100000"/>
              </a:lnSpc>
              <a:spcBef>
                <a:spcPts val="0"/>
              </a:spcBef>
              <a:spcAft>
                <a:spcPts val="0"/>
              </a:spcAft>
              <a:buClr>
                <a:schemeClr val="dk1"/>
              </a:buClr>
              <a:buSzPts val="1600"/>
              <a:buFont typeface="Arial"/>
              <a:buNone/>
            </a:pPr>
            <a:r>
              <a:t/>
            </a:r>
            <a:endParaRPr b="0" i="0" sz="1600" u="none" cap="none" strike="noStrike">
              <a:solidFill>
                <a:schemeClr val="dk1"/>
              </a:solidFill>
              <a:latin typeface="Calibri"/>
              <a:ea typeface="Calibri"/>
              <a:cs typeface="Calibri"/>
              <a:sym typeface="Calibri"/>
            </a:endParaRPr>
          </a:p>
        </p:txBody>
      </p:sp>
      <p:sp>
        <p:nvSpPr>
          <p:cNvPr id="36" name="Google Shape;36;p2"/>
          <p:cNvSpPr/>
          <p:nvPr/>
        </p:nvSpPr>
        <p:spPr>
          <a:xfrm>
            <a:off x="512024" y="331345"/>
            <a:ext cx="1945800" cy="200055"/>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300"/>
              <a:buFont typeface="Arial"/>
              <a:buNone/>
            </a:pPr>
            <a:r>
              <a:rPr b="0" i="0" lang="es-PE" sz="1300" u="none" cap="none" strike="noStrike">
                <a:solidFill>
                  <a:srgbClr val="438AD7"/>
                </a:solidFill>
                <a:latin typeface="Calibri"/>
                <a:ea typeface="Calibri"/>
                <a:cs typeface="Calibri"/>
                <a:sym typeface="Calibri"/>
              </a:rPr>
              <a:t>/ INTRODUCCIÓN</a:t>
            </a:r>
            <a:endParaRPr b="0" i="0" sz="1400" u="none" cap="none" strike="noStrike">
              <a:solidFill>
                <a:srgbClr val="000000"/>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20"/>
          <p:cNvSpPr/>
          <p:nvPr/>
        </p:nvSpPr>
        <p:spPr>
          <a:xfrm>
            <a:off x="512023" y="331345"/>
            <a:ext cx="6417283" cy="200055"/>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300"/>
              <a:buFont typeface="Arial"/>
              <a:buNone/>
            </a:pPr>
            <a:r>
              <a:rPr b="0" i="0" lang="es-PE" sz="1300" u="none" cap="none" strike="noStrike">
                <a:solidFill>
                  <a:srgbClr val="438AD7"/>
                </a:solidFill>
                <a:latin typeface="Calibri"/>
                <a:ea typeface="Calibri"/>
                <a:cs typeface="Calibri"/>
                <a:sym typeface="Calibri"/>
              </a:rPr>
              <a:t>/ TEMOR AL CONFLICTO</a:t>
            </a:r>
            <a:endParaRPr b="0" i="0" sz="1300" u="none" cap="none" strike="noStrike">
              <a:solidFill>
                <a:srgbClr val="438AD7"/>
              </a:solidFill>
              <a:latin typeface="Calibri"/>
              <a:ea typeface="Calibri"/>
              <a:cs typeface="Calibri"/>
              <a:sym typeface="Calibri"/>
            </a:endParaRPr>
          </a:p>
        </p:txBody>
      </p:sp>
      <p:sp>
        <p:nvSpPr>
          <p:cNvPr id="208" name="Google Shape;208;p20"/>
          <p:cNvSpPr/>
          <p:nvPr/>
        </p:nvSpPr>
        <p:spPr>
          <a:xfrm>
            <a:off x="503225" y="791475"/>
            <a:ext cx="4191000" cy="4131900"/>
          </a:xfrm>
          <a:prstGeom prst="rect">
            <a:avLst/>
          </a:prstGeom>
          <a:noFill/>
          <a:ln>
            <a:noFill/>
          </a:ln>
        </p:spPr>
        <p:txBody>
          <a:bodyPr anchorCtr="0" anchor="t" bIns="0" lIns="0" spcFirstLastPara="1" rIns="0" wrap="square" tIns="0">
            <a:spAutoFit/>
          </a:bodyPr>
          <a:lstStyle/>
          <a:p>
            <a:pPr indent="-179388" lvl="0" marL="179388" marR="0" rtl="0" algn="l">
              <a:lnSpc>
                <a:spcPct val="128000"/>
              </a:lnSpc>
              <a:spcBef>
                <a:spcPts val="0"/>
              </a:spcBef>
              <a:spcAft>
                <a:spcPts val="0"/>
              </a:spcAft>
              <a:buClr>
                <a:srgbClr val="8259A5"/>
              </a:buClr>
              <a:buSzPts val="1500"/>
              <a:buFont typeface="Arial"/>
              <a:buChar char="•"/>
            </a:pPr>
            <a:r>
              <a:rPr b="0" i="0" lang="es-PE" sz="1500" u="none" cap="none" strike="noStrike">
                <a:solidFill>
                  <a:srgbClr val="262626"/>
                </a:solidFill>
                <a:latin typeface="Calibri"/>
                <a:ea typeface="Calibri"/>
                <a:cs typeface="Calibri"/>
                <a:sym typeface="Calibri"/>
              </a:rPr>
              <a:t>Un nivel alto de confianza, es clave para poder superar la disfunción del temor al conflicto.</a:t>
            </a:r>
            <a:endParaRPr b="0" i="0" sz="1400" u="none" cap="none" strike="noStrike">
              <a:solidFill>
                <a:srgbClr val="000000"/>
              </a:solidFill>
              <a:latin typeface="Arial"/>
              <a:ea typeface="Arial"/>
              <a:cs typeface="Arial"/>
              <a:sym typeface="Arial"/>
            </a:endParaRPr>
          </a:p>
          <a:p>
            <a:pPr indent="-84138" lvl="0" marL="179388" marR="0" rtl="0" algn="l">
              <a:lnSpc>
                <a:spcPct val="128000"/>
              </a:lnSpc>
              <a:spcBef>
                <a:spcPts val="0"/>
              </a:spcBef>
              <a:spcAft>
                <a:spcPts val="0"/>
              </a:spcAft>
              <a:buClr>
                <a:srgbClr val="8259A5"/>
              </a:buClr>
              <a:buSzPts val="1500"/>
              <a:buFont typeface="Arial"/>
              <a:buNone/>
            </a:pPr>
            <a:r>
              <a:t/>
            </a:r>
            <a:endParaRPr b="0" i="0" sz="1500" u="none" cap="none" strike="noStrike">
              <a:solidFill>
                <a:srgbClr val="262626"/>
              </a:solidFill>
              <a:latin typeface="Calibri"/>
              <a:ea typeface="Calibri"/>
              <a:cs typeface="Calibri"/>
              <a:sym typeface="Calibri"/>
            </a:endParaRPr>
          </a:p>
          <a:p>
            <a:pPr indent="-179388" lvl="0" marL="179388" marR="0" rtl="0" algn="l">
              <a:lnSpc>
                <a:spcPct val="128000"/>
              </a:lnSpc>
              <a:spcBef>
                <a:spcPts val="0"/>
              </a:spcBef>
              <a:spcAft>
                <a:spcPts val="0"/>
              </a:spcAft>
              <a:buClr>
                <a:srgbClr val="8259A5"/>
              </a:buClr>
              <a:buSzPts val="1500"/>
              <a:buFont typeface="Arial"/>
              <a:buChar char="•"/>
            </a:pPr>
            <a:r>
              <a:rPr b="0" i="0" lang="es-PE" sz="1500" u="none" cap="none" strike="noStrike">
                <a:solidFill>
                  <a:srgbClr val="262626"/>
                </a:solidFill>
                <a:latin typeface="Calibri"/>
                <a:ea typeface="Calibri"/>
                <a:cs typeface="Calibri"/>
                <a:sym typeface="Calibri"/>
              </a:rPr>
              <a:t>Esta disfunción es difícil de superar porque el conflicto para muchas personas suele ser </a:t>
            </a:r>
            <a:r>
              <a:rPr b="1" i="0" lang="es-PE" sz="1500" u="none" cap="none" strike="noStrike">
                <a:solidFill>
                  <a:srgbClr val="262626"/>
                </a:solidFill>
                <a:latin typeface="Calibri"/>
                <a:ea typeface="Calibri"/>
                <a:cs typeface="Calibri"/>
                <a:sym typeface="Calibri"/>
              </a:rPr>
              <a:t>incómodo.  </a:t>
            </a:r>
            <a:endParaRPr b="0" i="0" sz="1400" u="none" cap="none" strike="noStrike">
              <a:solidFill>
                <a:srgbClr val="000000"/>
              </a:solidFill>
              <a:latin typeface="Arial"/>
              <a:ea typeface="Arial"/>
              <a:cs typeface="Arial"/>
              <a:sym typeface="Arial"/>
            </a:endParaRPr>
          </a:p>
          <a:p>
            <a:pPr indent="-84138" lvl="0" marL="179388" marR="0" rtl="0" algn="l">
              <a:lnSpc>
                <a:spcPct val="128000"/>
              </a:lnSpc>
              <a:spcBef>
                <a:spcPts val="0"/>
              </a:spcBef>
              <a:spcAft>
                <a:spcPts val="0"/>
              </a:spcAft>
              <a:buClr>
                <a:srgbClr val="8259A5"/>
              </a:buClr>
              <a:buSzPts val="1500"/>
              <a:buFont typeface="Arial"/>
              <a:buNone/>
            </a:pPr>
            <a:r>
              <a:t/>
            </a:r>
            <a:endParaRPr b="0" i="0" sz="1500" u="none" cap="none" strike="noStrike">
              <a:solidFill>
                <a:srgbClr val="262626"/>
              </a:solidFill>
              <a:latin typeface="Calibri"/>
              <a:ea typeface="Calibri"/>
              <a:cs typeface="Calibri"/>
              <a:sym typeface="Calibri"/>
            </a:endParaRPr>
          </a:p>
          <a:p>
            <a:pPr indent="-179388" lvl="0" marL="179388" marR="0" rtl="0" algn="l">
              <a:lnSpc>
                <a:spcPct val="128000"/>
              </a:lnSpc>
              <a:spcBef>
                <a:spcPts val="0"/>
              </a:spcBef>
              <a:spcAft>
                <a:spcPts val="0"/>
              </a:spcAft>
              <a:buClr>
                <a:srgbClr val="8259A5"/>
              </a:buClr>
              <a:buSzPts val="1500"/>
              <a:buFont typeface="Arial"/>
              <a:buChar char="•"/>
            </a:pPr>
            <a:r>
              <a:rPr b="0" i="0" lang="es-PE" sz="1500" u="none" cap="none" strike="noStrike">
                <a:solidFill>
                  <a:srgbClr val="262626"/>
                </a:solidFill>
                <a:latin typeface="Calibri"/>
                <a:ea typeface="Calibri"/>
                <a:cs typeface="Calibri"/>
                <a:sym typeface="Calibri"/>
              </a:rPr>
              <a:t>Es probable de que, a pesar de que los miembros de un equipo sepan que el conflicto se centra en una idea o un tema, puedan sentirse de alguna manera atacados personalmente.</a:t>
            </a:r>
            <a:endParaRPr b="0" i="0" sz="1400" u="none" cap="none" strike="noStrike">
              <a:solidFill>
                <a:srgbClr val="000000"/>
              </a:solidFill>
              <a:latin typeface="Arial"/>
              <a:ea typeface="Arial"/>
              <a:cs typeface="Arial"/>
              <a:sym typeface="Arial"/>
            </a:endParaRPr>
          </a:p>
          <a:p>
            <a:pPr indent="-84138" lvl="0" marL="179388" marR="0" rtl="0" algn="l">
              <a:lnSpc>
                <a:spcPct val="128000"/>
              </a:lnSpc>
              <a:spcBef>
                <a:spcPts val="0"/>
              </a:spcBef>
              <a:spcAft>
                <a:spcPts val="0"/>
              </a:spcAft>
              <a:buClr>
                <a:srgbClr val="8259A5"/>
              </a:buClr>
              <a:buSzPts val="1500"/>
              <a:buFont typeface="Arial"/>
              <a:buNone/>
            </a:pPr>
            <a:r>
              <a:t/>
            </a:r>
            <a:endParaRPr b="0" i="0" sz="1500" u="none" cap="none" strike="noStrike">
              <a:solidFill>
                <a:srgbClr val="262626"/>
              </a:solidFill>
              <a:latin typeface="Calibri"/>
              <a:ea typeface="Calibri"/>
              <a:cs typeface="Calibri"/>
              <a:sym typeface="Calibri"/>
            </a:endParaRPr>
          </a:p>
          <a:p>
            <a:pPr indent="-179388" lvl="0" marL="179388" marR="0" rtl="0" algn="l">
              <a:lnSpc>
                <a:spcPct val="128000"/>
              </a:lnSpc>
              <a:spcBef>
                <a:spcPts val="0"/>
              </a:spcBef>
              <a:spcAft>
                <a:spcPts val="0"/>
              </a:spcAft>
              <a:buClr>
                <a:srgbClr val="8259A5"/>
              </a:buClr>
              <a:buSzPts val="1500"/>
              <a:buFont typeface="Arial"/>
              <a:buChar char="•"/>
            </a:pPr>
            <a:r>
              <a:rPr b="0" i="0" lang="es-PE" sz="1500" u="none" cap="none" strike="noStrike">
                <a:solidFill>
                  <a:srgbClr val="262626"/>
                </a:solidFill>
                <a:latin typeface="Calibri"/>
                <a:ea typeface="Calibri"/>
                <a:cs typeface="Calibri"/>
                <a:sym typeface="Calibri"/>
              </a:rPr>
              <a:t>Generar esa incomodidad, por más de que no nos guste, </a:t>
            </a:r>
            <a:r>
              <a:rPr b="1" i="0" lang="es-PE" sz="1500" u="none" cap="none" strike="noStrike">
                <a:solidFill>
                  <a:srgbClr val="262626"/>
                </a:solidFill>
                <a:latin typeface="Calibri"/>
                <a:ea typeface="Calibri"/>
                <a:cs typeface="Calibri"/>
                <a:sym typeface="Calibri"/>
              </a:rPr>
              <a:t>puede abrir posibilidades para  evaluar las mejores opciones para el equipo y la organización.</a:t>
            </a:r>
            <a:endParaRPr b="0" i="0" sz="1400" u="none" cap="none" strike="noStrike">
              <a:solidFill>
                <a:srgbClr val="000000"/>
              </a:solidFill>
              <a:latin typeface="Arial"/>
              <a:ea typeface="Arial"/>
              <a:cs typeface="Arial"/>
              <a:sym typeface="Arial"/>
            </a:endParaRPr>
          </a:p>
        </p:txBody>
      </p:sp>
      <p:pic>
        <p:nvPicPr>
          <p:cNvPr id="209" name="Google Shape;209;p20"/>
          <p:cNvPicPr preferRelativeResize="0"/>
          <p:nvPr/>
        </p:nvPicPr>
        <p:blipFill rotWithShape="1">
          <a:blip r:embed="rId3">
            <a:alphaModFix/>
          </a:blip>
          <a:srcRect b="-9888" l="0" r="0" t="-10436"/>
          <a:stretch/>
        </p:blipFill>
        <p:spPr>
          <a:xfrm>
            <a:off x="4890275" y="684650"/>
            <a:ext cx="3750500" cy="4512825"/>
          </a:xfrm>
          <a:prstGeom prst="rect">
            <a:avLst/>
          </a:prstGeom>
          <a:solidFill>
            <a:srgbClr val="EEEEEE"/>
          </a:solid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21"/>
          <p:cNvSpPr/>
          <p:nvPr/>
        </p:nvSpPr>
        <p:spPr>
          <a:xfrm>
            <a:off x="512023" y="331345"/>
            <a:ext cx="6417283" cy="200055"/>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300"/>
              <a:buFont typeface="Arial"/>
              <a:buNone/>
            </a:pPr>
            <a:r>
              <a:rPr b="0" i="0" lang="es-PE" sz="1300" u="none" cap="none" strike="noStrike">
                <a:solidFill>
                  <a:srgbClr val="438AD7"/>
                </a:solidFill>
                <a:latin typeface="Calibri"/>
                <a:ea typeface="Calibri"/>
                <a:cs typeface="Calibri"/>
                <a:sym typeface="Calibri"/>
              </a:rPr>
              <a:t>/ TEMOR AL CONFLICTO</a:t>
            </a:r>
            <a:endParaRPr b="0" i="0" sz="1300" u="none" cap="none" strike="noStrike">
              <a:solidFill>
                <a:srgbClr val="438AD7"/>
              </a:solidFill>
              <a:latin typeface="Calibri"/>
              <a:ea typeface="Calibri"/>
              <a:cs typeface="Calibri"/>
              <a:sym typeface="Calibri"/>
            </a:endParaRPr>
          </a:p>
        </p:txBody>
      </p:sp>
      <p:sp>
        <p:nvSpPr>
          <p:cNvPr id="215" name="Google Shape;215;p21"/>
          <p:cNvSpPr/>
          <p:nvPr/>
        </p:nvSpPr>
        <p:spPr>
          <a:xfrm>
            <a:off x="1465185" y="2906337"/>
            <a:ext cx="6134376" cy="348248"/>
          </a:xfrm>
          <a:prstGeom prst="rightArrow">
            <a:avLst>
              <a:gd fmla="val 50000" name="adj1"/>
              <a:gd fmla="val 50000" name="adj2"/>
            </a:avLst>
          </a:prstGeom>
          <a:solidFill>
            <a:srgbClr val="8259A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216" name="Google Shape;216;p21"/>
          <p:cNvSpPr/>
          <p:nvPr/>
        </p:nvSpPr>
        <p:spPr>
          <a:xfrm>
            <a:off x="430134" y="2809542"/>
            <a:ext cx="995947" cy="52322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0" i="0" lang="es-PE" sz="1400" u="none" cap="none" strike="noStrike">
                <a:solidFill>
                  <a:schemeClr val="dk1"/>
                </a:solidFill>
                <a:latin typeface="Calibri"/>
                <a:ea typeface="Calibri"/>
                <a:cs typeface="Calibri"/>
                <a:sym typeface="Calibri"/>
              </a:rPr>
              <a:t>Armonía</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0" i="0" lang="es-PE" sz="1400" u="none" cap="none" strike="noStrike">
                <a:solidFill>
                  <a:schemeClr val="dk1"/>
                </a:solidFill>
                <a:latin typeface="Calibri"/>
                <a:ea typeface="Calibri"/>
                <a:cs typeface="Calibri"/>
                <a:sym typeface="Calibri"/>
              </a:rPr>
              <a:t>Artificial</a:t>
            </a:r>
            <a:endParaRPr b="0" i="0" sz="1400" u="none" cap="none" strike="noStrike">
              <a:solidFill>
                <a:srgbClr val="000000"/>
              </a:solidFill>
              <a:latin typeface="Arial"/>
              <a:ea typeface="Arial"/>
              <a:cs typeface="Arial"/>
              <a:sym typeface="Arial"/>
            </a:endParaRPr>
          </a:p>
        </p:txBody>
      </p:sp>
      <p:sp>
        <p:nvSpPr>
          <p:cNvPr id="217" name="Google Shape;217;p21"/>
          <p:cNvSpPr/>
          <p:nvPr/>
        </p:nvSpPr>
        <p:spPr>
          <a:xfrm>
            <a:off x="7583609" y="2809542"/>
            <a:ext cx="1030528" cy="52322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0" i="0" lang="es-PE" sz="1400" u="none" cap="none" strike="noStrike">
                <a:solidFill>
                  <a:schemeClr val="dk1"/>
                </a:solidFill>
                <a:latin typeface="Calibri"/>
                <a:ea typeface="Calibri"/>
                <a:cs typeface="Calibri"/>
                <a:sym typeface="Calibri"/>
              </a:rPr>
              <a:t>Ataques</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0" i="0" lang="es-PE" sz="1400" u="none" cap="none" strike="noStrike">
                <a:solidFill>
                  <a:schemeClr val="dk1"/>
                </a:solidFill>
                <a:latin typeface="Calibri"/>
                <a:ea typeface="Calibri"/>
                <a:cs typeface="Calibri"/>
                <a:sym typeface="Calibri"/>
              </a:rPr>
              <a:t>Personales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22"/>
          <p:cNvSpPr/>
          <p:nvPr/>
        </p:nvSpPr>
        <p:spPr>
          <a:xfrm>
            <a:off x="512023" y="331345"/>
            <a:ext cx="6417283" cy="200055"/>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300"/>
              <a:buFont typeface="Arial"/>
              <a:buNone/>
            </a:pPr>
            <a:r>
              <a:rPr b="0" i="0" lang="es-PE" sz="1300" u="none" cap="none" strike="noStrike">
                <a:solidFill>
                  <a:srgbClr val="438AD7"/>
                </a:solidFill>
                <a:latin typeface="Calibri"/>
                <a:ea typeface="Calibri"/>
                <a:cs typeface="Calibri"/>
                <a:sym typeface="Calibri"/>
              </a:rPr>
              <a:t>/ TEMOR AL CONFLICTO</a:t>
            </a:r>
            <a:endParaRPr b="0" i="0" sz="1300" u="none" cap="none" strike="noStrike">
              <a:solidFill>
                <a:srgbClr val="438AD7"/>
              </a:solidFill>
              <a:latin typeface="Calibri"/>
              <a:ea typeface="Calibri"/>
              <a:cs typeface="Calibri"/>
              <a:sym typeface="Calibri"/>
            </a:endParaRPr>
          </a:p>
        </p:txBody>
      </p:sp>
      <p:sp>
        <p:nvSpPr>
          <p:cNvPr id="223" name="Google Shape;223;p22"/>
          <p:cNvSpPr/>
          <p:nvPr/>
        </p:nvSpPr>
        <p:spPr>
          <a:xfrm>
            <a:off x="507048" y="3966369"/>
            <a:ext cx="8133715" cy="492443"/>
          </a:xfrm>
          <a:prstGeom prst="rect">
            <a:avLst/>
          </a:prstGeom>
          <a:noFill/>
          <a:ln>
            <a:noFill/>
          </a:ln>
        </p:spPr>
        <p:txBody>
          <a:bodyPr anchorCtr="0" anchor="t" bIns="0" lIns="0" spcFirstLastPara="1" rIns="0" wrap="square" tIns="0">
            <a:spAutoFit/>
          </a:bodyPr>
          <a:lstStyle/>
          <a:p>
            <a:pPr indent="-285750" lvl="0" marL="285750" marR="0" rtl="0" algn="l">
              <a:lnSpc>
                <a:spcPct val="100000"/>
              </a:lnSpc>
              <a:spcBef>
                <a:spcPts val="0"/>
              </a:spcBef>
              <a:spcAft>
                <a:spcPts val="0"/>
              </a:spcAft>
              <a:buClr>
                <a:schemeClr val="dk1"/>
              </a:buClr>
              <a:buSzPts val="1600"/>
              <a:buFont typeface="Arial"/>
              <a:buChar char="•"/>
            </a:pPr>
            <a:r>
              <a:rPr b="0" i="0" lang="es-PE" sz="1600" u="none" cap="none" strike="noStrike">
                <a:solidFill>
                  <a:schemeClr val="dk1"/>
                </a:solidFill>
                <a:latin typeface="Calibri"/>
                <a:ea typeface="Calibri"/>
                <a:cs typeface="Calibri"/>
                <a:sym typeface="Calibri"/>
              </a:rPr>
              <a:t>El punto medio es el punto ideal de conflicto.</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600"/>
              <a:buFont typeface="Arial"/>
              <a:buChar char="•"/>
            </a:pPr>
            <a:r>
              <a:rPr b="0" i="0" lang="es-PE" sz="1600" u="none" cap="none" strike="noStrike">
                <a:solidFill>
                  <a:schemeClr val="dk1"/>
                </a:solidFill>
                <a:latin typeface="Calibri"/>
                <a:ea typeface="Calibri"/>
                <a:cs typeface="Calibri"/>
                <a:sym typeface="Calibri"/>
              </a:rPr>
              <a:t>Lo ideal es quedarse lo más cerca a la línea del medio a la izquierda, para el lado constructivo. </a:t>
            </a:r>
            <a:endParaRPr b="0" i="0" sz="1400" u="none" cap="none" strike="noStrike">
              <a:solidFill>
                <a:srgbClr val="000000"/>
              </a:solidFill>
              <a:latin typeface="Arial"/>
              <a:ea typeface="Arial"/>
              <a:cs typeface="Arial"/>
              <a:sym typeface="Arial"/>
            </a:endParaRPr>
          </a:p>
        </p:txBody>
      </p:sp>
      <p:sp>
        <p:nvSpPr>
          <p:cNvPr id="224" name="Google Shape;224;p22"/>
          <p:cNvSpPr/>
          <p:nvPr/>
        </p:nvSpPr>
        <p:spPr>
          <a:xfrm>
            <a:off x="1465185" y="2906337"/>
            <a:ext cx="6134376" cy="348248"/>
          </a:xfrm>
          <a:prstGeom prst="rightArrow">
            <a:avLst>
              <a:gd fmla="val 50000" name="adj1"/>
              <a:gd fmla="val 50000" name="adj2"/>
            </a:avLst>
          </a:prstGeom>
          <a:solidFill>
            <a:srgbClr val="8259A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225" name="Google Shape;225;p22"/>
          <p:cNvSpPr/>
          <p:nvPr/>
        </p:nvSpPr>
        <p:spPr>
          <a:xfrm rot="5400000">
            <a:off x="2739124" y="1157515"/>
            <a:ext cx="407043" cy="2954921"/>
          </a:xfrm>
          <a:prstGeom prst="leftBrace">
            <a:avLst>
              <a:gd fmla="val 8333" name="adj1"/>
              <a:gd fmla="val 50000" name="adj2"/>
            </a:avLst>
          </a:prstGeom>
          <a:noFill/>
          <a:ln cap="flat" cmpd="sng" w="25400">
            <a:solidFill>
              <a:srgbClr val="98C53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226" name="Google Shape;226;p22"/>
          <p:cNvSpPr/>
          <p:nvPr/>
        </p:nvSpPr>
        <p:spPr>
          <a:xfrm rot="5400000">
            <a:off x="5926163" y="1255554"/>
            <a:ext cx="407043" cy="2758844"/>
          </a:xfrm>
          <a:prstGeom prst="leftBrace">
            <a:avLst>
              <a:gd fmla="val 8333" name="adj1"/>
              <a:gd fmla="val 50000" name="adj2"/>
            </a:avLst>
          </a:prstGeom>
          <a:noFill/>
          <a:ln cap="flat" cmpd="sng" w="25400">
            <a:solidFill>
              <a:srgbClr val="15BDA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cxnSp>
        <p:nvCxnSpPr>
          <p:cNvPr id="227" name="Google Shape;227;p22"/>
          <p:cNvCxnSpPr/>
          <p:nvPr/>
        </p:nvCxnSpPr>
        <p:spPr>
          <a:xfrm>
            <a:off x="4573905" y="2127446"/>
            <a:ext cx="0" cy="1460107"/>
          </a:xfrm>
          <a:prstGeom prst="straightConnector1">
            <a:avLst/>
          </a:prstGeom>
          <a:noFill/>
          <a:ln cap="flat" cmpd="sng" w="25400">
            <a:solidFill>
              <a:srgbClr val="D81C85"/>
            </a:solidFill>
            <a:prstDash val="solid"/>
            <a:round/>
            <a:headEnd len="sm" w="sm" type="none"/>
            <a:tailEnd len="sm" w="sm" type="none"/>
          </a:ln>
        </p:spPr>
      </p:cxnSp>
      <p:sp>
        <p:nvSpPr>
          <p:cNvPr id="228" name="Google Shape;228;p22"/>
          <p:cNvSpPr/>
          <p:nvPr/>
        </p:nvSpPr>
        <p:spPr>
          <a:xfrm>
            <a:off x="1859306" y="2061849"/>
            <a:ext cx="2171848" cy="27401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0" i="0" lang="es-PE" sz="1400" u="none" cap="none" strike="noStrike">
                <a:solidFill>
                  <a:schemeClr val="dk1"/>
                </a:solidFill>
                <a:latin typeface="Calibri"/>
                <a:ea typeface="Calibri"/>
                <a:cs typeface="Calibri"/>
                <a:sym typeface="Calibri"/>
              </a:rPr>
              <a:t>CONSTRUCTIVO</a:t>
            </a:r>
            <a:endParaRPr b="0" i="0" sz="1400" u="none" cap="none" strike="noStrike">
              <a:solidFill>
                <a:srgbClr val="000000"/>
              </a:solidFill>
              <a:latin typeface="Arial"/>
              <a:ea typeface="Arial"/>
              <a:cs typeface="Arial"/>
              <a:sym typeface="Arial"/>
            </a:endParaRPr>
          </a:p>
        </p:txBody>
      </p:sp>
      <p:sp>
        <p:nvSpPr>
          <p:cNvPr id="229" name="Google Shape;229;p22"/>
          <p:cNvSpPr/>
          <p:nvPr/>
        </p:nvSpPr>
        <p:spPr>
          <a:xfrm>
            <a:off x="5051016" y="2061849"/>
            <a:ext cx="2171848" cy="27401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0" i="0" lang="es-PE" sz="1400" u="none" cap="none" strike="noStrike">
                <a:solidFill>
                  <a:schemeClr val="dk1"/>
                </a:solidFill>
                <a:latin typeface="Calibri"/>
                <a:ea typeface="Calibri"/>
                <a:cs typeface="Calibri"/>
                <a:sym typeface="Calibri"/>
              </a:rPr>
              <a:t>DESTRUCTIVO</a:t>
            </a:r>
            <a:endParaRPr b="0" i="0" sz="1400" u="none" cap="none" strike="noStrike">
              <a:solidFill>
                <a:srgbClr val="000000"/>
              </a:solidFill>
              <a:latin typeface="Arial"/>
              <a:ea typeface="Arial"/>
              <a:cs typeface="Arial"/>
              <a:sym typeface="Arial"/>
            </a:endParaRPr>
          </a:p>
        </p:txBody>
      </p:sp>
      <p:sp>
        <p:nvSpPr>
          <p:cNvPr id="230" name="Google Shape;230;p22"/>
          <p:cNvSpPr/>
          <p:nvPr/>
        </p:nvSpPr>
        <p:spPr>
          <a:xfrm>
            <a:off x="430134" y="2809542"/>
            <a:ext cx="995947" cy="52322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0" i="0" lang="es-PE" sz="1400" u="none" cap="none" strike="noStrike">
                <a:solidFill>
                  <a:schemeClr val="dk1"/>
                </a:solidFill>
                <a:latin typeface="Calibri"/>
                <a:ea typeface="Calibri"/>
                <a:cs typeface="Calibri"/>
                <a:sym typeface="Calibri"/>
              </a:rPr>
              <a:t>Armonía</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0" i="0" lang="es-PE" sz="1400" u="none" cap="none" strike="noStrike">
                <a:solidFill>
                  <a:schemeClr val="dk1"/>
                </a:solidFill>
                <a:latin typeface="Calibri"/>
                <a:ea typeface="Calibri"/>
                <a:cs typeface="Calibri"/>
                <a:sym typeface="Calibri"/>
              </a:rPr>
              <a:t>Artificial</a:t>
            </a:r>
            <a:endParaRPr b="0" i="0" sz="1400" u="none" cap="none" strike="noStrike">
              <a:solidFill>
                <a:srgbClr val="000000"/>
              </a:solidFill>
              <a:latin typeface="Arial"/>
              <a:ea typeface="Arial"/>
              <a:cs typeface="Arial"/>
              <a:sym typeface="Arial"/>
            </a:endParaRPr>
          </a:p>
        </p:txBody>
      </p:sp>
      <p:sp>
        <p:nvSpPr>
          <p:cNvPr id="231" name="Google Shape;231;p22"/>
          <p:cNvSpPr/>
          <p:nvPr/>
        </p:nvSpPr>
        <p:spPr>
          <a:xfrm>
            <a:off x="7583609" y="2809542"/>
            <a:ext cx="1030528" cy="52322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0" i="0" lang="es-PE" sz="1400" u="none" cap="none" strike="noStrike">
                <a:solidFill>
                  <a:schemeClr val="dk1"/>
                </a:solidFill>
                <a:latin typeface="Calibri"/>
                <a:ea typeface="Calibri"/>
                <a:cs typeface="Calibri"/>
                <a:sym typeface="Calibri"/>
              </a:rPr>
              <a:t>Ataques</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0" i="0" lang="es-PE" sz="1400" u="none" cap="none" strike="noStrike">
                <a:solidFill>
                  <a:schemeClr val="dk1"/>
                </a:solidFill>
                <a:latin typeface="Calibri"/>
                <a:ea typeface="Calibri"/>
                <a:cs typeface="Calibri"/>
                <a:sym typeface="Calibri"/>
              </a:rPr>
              <a:t>Personales</a:t>
            </a:r>
            <a:endParaRPr b="0" i="0" sz="1400" u="none" cap="none" strike="noStrike">
              <a:solidFill>
                <a:srgbClr val="000000"/>
              </a:solidFill>
              <a:latin typeface="Arial"/>
              <a:ea typeface="Arial"/>
              <a:cs typeface="Arial"/>
              <a:sym typeface="Arial"/>
            </a:endParaRPr>
          </a:p>
        </p:txBody>
      </p:sp>
      <p:sp>
        <p:nvSpPr>
          <p:cNvPr id="232" name="Google Shape;232;p22"/>
          <p:cNvSpPr/>
          <p:nvPr/>
        </p:nvSpPr>
        <p:spPr>
          <a:xfrm>
            <a:off x="4055069" y="1330601"/>
            <a:ext cx="995947" cy="73866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0" i="0" lang="es-PE" sz="1400" u="none" cap="none" strike="noStrike">
                <a:solidFill>
                  <a:schemeClr val="dk1"/>
                </a:solidFill>
                <a:latin typeface="Calibri"/>
                <a:ea typeface="Calibri"/>
                <a:cs typeface="Calibri"/>
                <a:sym typeface="Calibri"/>
              </a:rPr>
              <a:t>Punto Ideal de Conflicto</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23"/>
          <p:cNvSpPr/>
          <p:nvPr/>
        </p:nvSpPr>
        <p:spPr>
          <a:xfrm>
            <a:off x="512023" y="331345"/>
            <a:ext cx="6417283" cy="200055"/>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300"/>
              <a:buFont typeface="Arial"/>
              <a:buNone/>
            </a:pPr>
            <a:r>
              <a:rPr b="0" i="0" lang="es-PE" sz="1300" u="none" cap="none" strike="noStrike">
                <a:solidFill>
                  <a:srgbClr val="438AD7"/>
                </a:solidFill>
                <a:latin typeface="Calibri"/>
                <a:ea typeface="Calibri"/>
                <a:cs typeface="Calibri"/>
                <a:sym typeface="Calibri"/>
              </a:rPr>
              <a:t>/ TEMOR AL CONFLICTO</a:t>
            </a:r>
            <a:endParaRPr b="0" i="0" sz="1300" u="none" cap="none" strike="noStrike">
              <a:solidFill>
                <a:srgbClr val="438AD7"/>
              </a:solidFill>
              <a:latin typeface="Calibri"/>
              <a:ea typeface="Calibri"/>
              <a:cs typeface="Calibri"/>
              <a:sym typeface="Calibri"/>
            </a:endParaRPr>
          </a:p>
        </p:txBody>
      </p:sp>
      <p:grpSp>
        <p:nvGrpSpPr>
          <p:cNvPr id="238" name="Google Shape;238;p23"/>
          <p:cNvGrpSpPr/>
          <p:nvPr/>
        </p:nvGrpSpPr>
        <p:grpSpPr>
          <a:xfrm>
            <a:off x="479998" y="2857500"/>
            <a:ext cx="8184003" cy="1270913"/>
            <a:chOff x="404734" y="1635424"/>
            <a:chExt cx="8184003" cy="1270913"/>
          </a:xfrm>
        </p:grpSpPr>
        <p:sp>
          <p:nvSpPr>
            <p:cNvPr id="239" name="Google Shape;239;p23"/>
            <p:cNvSpPr/>
            <p:nvPr/>
          </p:nvSpPr>
          <p:spPr>
            <a:xfrm>
              <a:off x="1439785" y="2479912"/>
              <a:ext cx="6134376" cy="348248"/>
            </a:xfrm>
            <a:prstGeom prst="rightArrow">
              <a:avLst>
                <a:gd fmla="val 50000" name="adj1"/>
                <a:gd fmla="val 50000" name="adj2"/>
              </a:avLst>
            </a:prstGeom>
            <a:solidFill>
              <a:srgbClr val="8259A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240" name="Google Shape;240;p23"/>
            <p:cNvSpPr/>
            <p:nvPr/>
          </p:nvSpPr>
          <p:spPr>
            <a:xfrm rot="5400000">
              <a:off x="2713724" y="731090"/>
              <a:ext cx="407043" cy="2954921"/>
            </a:xfrm>
            <a:prstGeom prst="leftBrace">
              <a:avLst>
                <a:gd fmla="val 8333" name="adj1"/>
                <a:gd fmla="val 50000" name="adj2"/>
              </a:avLst>
            </a:prstGeom>
            <a:noFill/>
            <a:ln cap="flat" cmpd="sng" w="25400">
              <a:solidFill>
                <a:srgbClr val="98C53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241" name="Google Shape;241;p23"/>
            <p:cNvSpPr/>
            <p:nvPr/>
          </p:nvSpPr>
          <p:spPr>
            <a:xfrm rot="5400000">
              <a:off x="5900763" y="829129"/>
              <a:ext cx="407043" cy="2758844"/>
            </a:xfrm>
            <a:prstGeom prst="leftBrace">
              <a:avLst>
                <a:gd fmla="val 8333" name="adj1"/>
                <a:gd fmla="val 50000" name="adj2"/>
              </a:avLst>
            </a:prstGeom>
            <a:noFill/>
            <a:ln cap="flat" cmpd="sng" w="25400">
              <a:solidFill>
                <a:srgbClr val="15BDA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242" name="Google Shape;242;p23"/>
            <p:cNvSpPr/>
            <p:nvPr/>
          </p:nvSpPr>
          <p:spPr>
            <a:xfrm>
              <a:off x="1833906" y="1635424"/>
              <a:ext cx="2171848"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0" lang="es-PE" sz="1400" u="none" cap="none" strike="noStrike">
                  <a:solidFill>
                    <a:schemeClr val="dk1"/>
                  </a:solidFill>
                  <a:latin typeface="Calibri"/>
                  <a:ea typeface="Calibri"/>
                  <a:cs typeface="Calibri"/>
                  <a:sym typeface="Calibri"/>
                </a:rPr>
                <a:t>CONSTRUCTIVO</a:t>
              </a:r>
              <a:endParaRPr b="0" i="0" sz="1400" u="none" cap="none" strike="noStrike">
                <a:solidFill>
                  <a:srgbClr val="000000"/>
                </a:solidFill>
                <a:latin typeface="Arial"/>
                <a:ea typeface="Arial"/>
                <a:cs typeface="Arial"/>
                <a:sym typeface="Arial"/>
              </a:endParaRPr>
            </a:p>
          </p:txBody>
        </p:sp>
        <p:sp>
          <p:nvSpPr>
            <p:cNvPr id="243" name="Google Shape;243;p23"/>
            <p:cNvSpPr/>
            <p:nvPr/>
          </p:nvSpPr>
          <p:spPr>
            <a:xfrm>
              <a:off x="5025616" y="1635424"/>
              <a:ext cx="2171848"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0" lang="es-PE" sz="1400" u="none" cap="none" strike="noStrike">
                  <a:solidFill>
                    <a:schemeClr val="dk1"/>
                  </a:solidFill>
                  <a:latin typeface="Calibri"/>
                  <a:ea typeface="Calibri"/>
                  <a:cs typeface="Calibri"/>
                  <a:sym typeface="Calibri"/>
                </a:rPr>
                <a:t>DESTRUCTIVO</a:t>
              </a:r>
              <a:endParaRPr b="0" i="0" sz="1400" u="none" cap="none" strike="noStrike">
                <a:solidFill>
                  <a:srgbClr val="000000"/>
                </a:solidFill>
                <a:latin typeface="Arial"/>
                <a:ea typeface="Arial"/>
                <a:cs typeface="Arial"/>
                <a:sym typeface="Arial"/>
              </a:endParaRPr>
            </a:p>
          </p:txBody>
        </p:sp>
        <p:sp>
          <p:nvSpPr>
            <p:cNvPr id="244" name="Google Shape;244;p23"/>
            <p:cNvSpPr/>
            <p:nvPr/>
          </p:nvSpPr>
          <p:spPr>
            <a:xfrm>
              <a:off x="404734" y="2383117"/>
              <a:ext cx="995947" cy="52322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0" lang="es-PE" sz="1400" u="none" cap="none" strike="noStrike">
                  <a:solidFill>
                    <a:schemeClr val="dk1"/>
                  </a:solidFill>
                  <a:latin typeface="Calibri"/>
                  <a:ea typeface="Calibri"/>
                  <a:cs typeface="Calibri"/>
                  <a:sym typeface="Calibri"/>
                </a:rPr>
                <a:t>Armonía</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1" i="0" lang="es-PE" sz="1400" u="none" cap="none" strike="noStrike">
                  <a:solidFill>
                    <a:schemeClr val="dk1"/>
                  </a:solidFill>
                  <a:latin typeface="Calibri"/>
                  <a:ea typeface="Calibri"/>
                  <a:cs typeface="Calibri"/>
                  <a:sym typeface="Calibri"/>
                </a:rPr>
                <a:t>Artificial</a:t>
              </a:r>
              <a:endParaRPr b="0" i="0" sz="1400" u="none" cap="none" strike="noStrike">
                <a:solidFill>
                  <a:srgbClr val="000000"/>
                </a:solidFill>
                <a:latin typeface="Arial"/>
                <a:ea typeface="Arial"/>
                <a:cs typeface="Arial"/>
                <a:sym typeface="Arial"/>
              </a:endParaRPr>
            </a:p>
          </p:txBody>
        </p:sp>
        <p:sp>
          <p:nvSpPr>
            <p:cNvPr id="245" name="Google Shape;245;p23"/>
            <p:cNvSpPr/>
            <p:nvPr/>
          </p:nvSpPr>
          <p:spPr>
            <a:xfrm>
              <a:off x="7558209" y="2383117"/>
              <a:ext cx="1030528" cy="52322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0" lang="es-PE" sz="1400" u="none" cap="none" strike="noStrike">
                  <a:solidFill>
                    <a:schemeClr val="dk1"/>
                  </a:solidFill>
                  <a:latin typeface="Calibri"/>
                  <a:ea typeface="Calibri"/>
                  <a:cs typeface="Calibri"/>
                  <a:sym typeface="Calibri"/>
                </a:rPr>
                <a:t>Ataques</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1" i="0" lang="es-PE" sz="1400" u="none" cap="none" strike="noStrike">
                  <a:solidFill>
                    <a:schemeClr val="dk1"/>
                  </a:solidFill>
                  <a:latin typeface="Calibri"/>
                  <a:ea typeface="Calibri"/>
                  <a:cs typeface="Calibri"/>
                  <a:sym typeface="Calibri"/>
                </a:rPr>
                <a:t>Personales</a:t>
              </a:r>
              <a:endParaRPr b="0" i="0" sz="1400" u="none" cap="none" strike="noStrike">
                <a:solidFill>
                  <a:srgbClr val="000000"/>
                </a:solidFill>
                <a:latin typeface="Arial"/>
                <a:ea typeface="Arial"/>
                <a:cs typeface="Arial"/>
                <a:sym typeface="Arial"/>
              </a:endParaRPr>
            </a:p>
          </p:txBody>
        </p:sp>
      </p:grpSp>
      <p:pic>
        <p:nvPicPr>
          <p:cNvPr descr="Centro Evel Psicología y Logopedia Alcalá de Henares - ASERTIVIDAD PRÁCTICA  - ¿ME COMUNICO CORRECTAMENTE?" id="246" name="Google Shape;246;p23"/>
          <p:cNvPicPr preferRelativeResize="0"/>
          <p:nvPr/>
        </p:nvPicPr>
        <p:blipFill rotWithShape="1">
          <a:blip r:embed="rId3">
            <a:alphaModFix/>
          </a:blip>
          <a:srcRect b="20534" l="6609" r="65688" t="31219"/>
          <a:stretch/>
        </p:blipFill>
        <p:spPr>
          <a:xfrm>
            <a:off x="7477821" y="649047"/>
            <a:ext cx="1186180" cy="2277375"/>
          </a:xfrm>
          <a:prstGeom prst="rect">
            <a:avLst/>
          </a:prstGeom>
          <a:noFill/>
          <a:ln>
            <a:noFill/>
          </a:ln>
        </p:spPr>
      </p:pic>
      <p:pic>
        <p:nvPicPr>
          <p:cNvPr descr="Centro Evel Psicología y Logopedia Alcalá de Henares - ASERTIVIDAD PRÁCTICA  - ¿ME COMUNICO CORRECTAMENTE?" id="247" name="Google Shape;247;p23"/>
          <p:cNvPicPr preferRelativeResize="0"/>
          <p:nvPr/>
        </p:nvPicPr>
        <p:blipFill rotWithShape="1">
          <a:blip r:embed="rId3">
            <a:alphaModFix/>
          </a:blip>
          <a:srcRect b="19990" l="66081" r="5698" t="28075"/>
          <a:stretch/>
        </p:blipFill>
        <p:spPr>
          <a:xfrm>
            <a:off x="427084" y="529490"/>
            <a:ext cx="1186180" cy="2406679"/>
          </a:xfrm>
          <a:prstGeom prst="rect">
            <a:avLst/>
          </a:prstGeom>
          <a:noFill/>
          <a:ln>
            <a:noFill/>
          </a:ln>
        </p:spPr>
      </p:pic>
      <p:sp>
        <p:nvSpPr>
          <p:cNvPr id="248" name="Google Shape;248;p23"/>
          <p:cNvSpPr/>
          <p:nvPr/>
        </p:nvSpPr>
        <p:spPr>
          <a:xfrm>
            <a:off x="479998" y="4476220"/>
            <a:ext cx="8133715" cy="492443"/>
          </a:xfrm>
          <a:prstGeom prst="rect">
            <a:avLst/>
          </a:prstGeom>
          <a:noFill/>
          <a:ln>
            <a:noFill/>
          </a:ln>
        </p:spPr>
        <p:txBody>
          <a:bodyPr anchorCtr="0" anchor="t" bIns="0" lIns="0" spcFirstLastPara="1" rIns="0" wrap="square" tIns="0">
            <a:spAutoFit/>
          </a:bodyPr>
          <a:lstStyle/>
          <a:p>
            <a:pPr indent="-285750" lvl="0" marL="285750" marR="0" rtl="0" algn="l">
              <a:lnSpc>
                <a:spcPct val="100000"/>
              </a:lnSpc>
              <a:spcBef>
                <a:spcPts val="0"/>
              </a:spcBef>
              <a:spcAft>
                <a:spcPts val="0"/>
              </a:spcAft>
              <a:buClr>
                <a:schemeClr val="dk1"/>
              </a:buClr>
              <a:buSzPts val="1600"/>
              <a:buFont typeface="Arial"/>
              <a:buChar char="•"/>
            </a:pPr>
            <a:r>
              <a:rPr b="0" i="0" lang="es-PE" sz="1600" u="none" cap="none" strike="noStrike">
                <a:solidFill>
                  <a:schemeClr val="dk1"/>
                </a:solidFill>
                <a:latin typeface="Calibri"/>
                <a:ea typeface="Calibri"/>
                <a:cs typeface="Calibri"/>
                <a:sym typeface="Calibri"/>
              </a:rPr>
              <a:t>Existen dos roles en los conflictos: el personaje agresivo y el personaje pasivo.</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600"/>
              <a:buFont typeface="Arial"/>
              <a:buChar char="•"/>
            </a:pPr>
            <a:r>
              <a:rPr b="0" i="0" lang="es-PE" sz="1600" u="none" cap="none" strike="noStrike">
                <a:solidFill>
                  <a:schemeClr val="dk1"/>
                </a:solidFill>
                <a:latin typeface="Calibri"/>
                <a:ea typeface="Calibri"/>
                <a:cs typeface="Calibri"/>
                <a:sym typeface="Calibri"/>
              </a:rPr>
              <a:t>Ninguno consigue abordar el conflicto constructivo.</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24"/>
          <p:cNvSpPr/>
          <p:nvPr/>
        </p:nvSpPr>
        <p:spPr>
          <a:xfrm>
            <a:off x="512023" y="331345"/>
            <a:ext cx="6417283" cy="200055"/>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300"/>
              <a:buFont typeface="Arial"/>
              <a:buNone/>
            </a:pPr>
            <a:r>
              <a:rPr b="0" i="0" lang="es-PE" sz="1300" u="none" cap="none" strike="noStrike">
                <a:solidFill>
                  <a:srgbClr val="438AD7"/>
                </a:solidFill>
                <a:latin typeface="Calibri"/>
                <a:ea typeface="Calibri"/>
                <a:cs typeface="Calibri"/>
                <a:sym typeface="Calibri"/>
              </a:rPr>
              <a:t>/ TEMOR AL CONFLICTO</a:t>
            </a:r>
            <a:endParaRPr b="0" i="0" sz="1300" u="none" cap="none" strike="noStrike">
              <a:solidFill>
                <a:srgbClr val="438AD7"/>
              </a:solidFill>
              <a:latin typeface="Calibri"/>
              <a:ea typeface="Calibri"/>
              <a:cs typeface="Calibri"/>
              <a:sym typeface="Calibri"/>
            </a:endParaRPr>
          </a:p>
        </p:txBody>
      </p:sp>
      <p:sp>
        <p:nvSpPr>
          <p:cNvPr id="254" name="Google Shape;254;p24"/>
          <p:cNvSpPr/>
          <p:nvPr/>
        </p:nvSpPr>
        <p:spPr>
          <a:xfrm>
            <a:off x="5661257" y="1552758"/>
            <a:ext cx="2016252" cy="1477328"/>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3200"/>
              <a:buFont typeface="Arial"/>
              <a:buNone/>
            </a:pPr>
            <a:r>
              <a:rPr b="1" i="1" lang="es-PE" sz="3200" u="none" cap="none" strike="noStrike">
                <a:solidFill>
                  <a:schemeClr val="dk1"/>
                </a:solidFill>
                <a:latin typeface="Calibri"/>
                <a:ea typeface="Calibri"/>
                <a:cs typeface="Calibri"/>
                <a:sym typeface="Calibri"/>
              </a:rPr>
              <a:t>¿Qué podemos hacer?</a:t>
            </a:r>
            <a:endParaRPr b="0" i="0" sz="1400" u="none" cap="none" strike="noStrike">
              <a:solidFill>
                <a:srgbClr val="000000"/>
              </a:solidFill>
              <a:latin typeface="Arial"/>
              <a:ea typeface="Arial"/>
              <a:cs typeface="Arial"/>
              <a:sym typeface="Arial"/>
            </a:endParaRPr>
          </a:p>
        </p:txBody>
      </p:sp>
      <p:pic>
        <p:nvPicPr>
          <p:cNvPr descr="Depende&amp;quot; es la única respuesta a una “pregunta corta de inmigración” -  Vente a Canada" id="255" name="Google Shape;255;p24"/>
          <p:cNvPicPr preferRelativeResize="0"/>
          <p:nvPr/>
        </p:nvPicPr>
        <p:blipFill rotWithShape="1">
          <a:blip r:embed="rId3">
            <a:alphaModFix/>
          </a:blip>
          <a:srcRect b="0" l="22934" r="21031" t="0"/>
          <a:stretch/>
        </p:blipFill>
        <p:spPr>
          <a:xfrm>
            <a:off x="1069299" y="686586"/>
            <a:ext cx="3640102" cy="4341827"/>
          </a:xfrm>
          <a:prstGeom prst="rect">
            <a:avLst/>
          </a:prstGeom>
          <a:noFill/>
          <a:ln>
            <a:noFill/>
          </a:ln>
        </p:spPr>
      </p:pic>
      <p:pic>
        <p:nvPicPr>
          <p:cNvPr descr="😨 Cara Asustada Emoji" id="256" name="Google Shape;256;p24"/>
          <p:cNvPicPr preferRelativeResize="0"/>
          <p:nvPr/>
        </p:nvPicPr>
        <p:blipFill rotWithShape="1">
          <a:blip r:embed="rId4">
            <a:alphaModFix/>
          </a:blip>
          <a:srcRect b="0" l="0" r="0" t="0"/>
          <a:stretch/>
        </p:blipFill>
        <p:spPr>
          <a:xfrm>
            <a:off x="5823549" y="3269412"/>
            <a:ext cx="1853960" cy="185396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25"/>
          <p:cNvSpPr/>
          <p:nvPr/>
        </p:nvSpPr>
        <p:spPr>
          <a:xfrm>
            <a:off x="512023" y="331345"/>
            <a:ext cx="6417283" cy="200055"/>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300"/>
              <a:buFont typeface="Arial"/>
              <a:buNone/>
            </a:pPr>
            <a:r>
              <a:rPr b="0" i="0" lang="es-PE" sz="1300" u="none" cap="none" strike="noStrike">
                <a:solidFill>
                  <a:srgbClr val="438AD7"/>
                </a:solidFill>
                <a:latin typeface="Calibri"/>
                <a:ea typeface="Calibri"/>
                <a:cs typeface="Calibri"/>
                <a:sym typeface="Calibri"/>
              </a:rPr>
              <a:t>/ TEMOR AL CONFLICTO</a:t>
            </a:r>
            <a:endParaRPr b="0" i="0" sz="1300" u="none" cap="none" strike="noStrike">
              <a:solidFill>
                <a:srgbClr val="438AD7"/>
              </a:solidFill>
              <a:latin typeface="Calibri"/>
              <a:ea typeface="Calibri"/>
              <a:cs typeface="Calibri"/>
              <a:sym typeface="Calibri"/>
            </a:endParaRPr>
          </a:p>
        </p:txBody>
      </p:sp>
      <p:grpSp>
        <p:nvGrpSpPr>
          <p:cNvPr id="262" name="Google Shape;262;p25"/>
          <p:cNvGrpSpPr/>
          <p:nvPr/>
        </p:nvGrpSpPr>
        <p:grpSpPr>
          <a:xfrm>
            <a:off x="479998" y="2713269"/>
            <a:ext cx="8184003" cy="2079190"/>
            <a:chOff x="404734" y="1081938"/>
            <a:chExt cx="8184003" cy="2079190"/>
          </a:xfrm>
        </p:grpSpPr>
        <p:sp>
          <p:nvSpPr>
            <p:cNvPr id="263" name="Google Shape;263;p25"/>
            <p:cNvSpPr/>
            <p:nvPr/>
          </p:nvSpPr>
          <p:spPr>
            <a:xfrm>
              <a:off x="1439785" y="2479912"/>
              <a:ext cx="6134376" cy="348248"/>
            </a:xfrm>
            <a:prstGeom prst="rightArrow">
              <a:avLst>
                <a:gd fmla="val 50000" name="adj1"/>
                <a:gd fmla="val 50000" name="adj2"/>
              </a:avLst>
            </a:prstGeom>
            <a:solidFill>
              <a:srgbClr val="8259A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264" name="Google Shape;264;p25"/>
            <p:cNvSpPr/>
            <p:nvPr/>
          </p:nvSpPr>
          <p:spPr>
            <a:xfrm rot="5400000">
              <a:off x="2713724" y="731090"/>
              <a:ext cx="407043" cy="2954921"/>
            </a:xfrm>
            <a:prstGeom prst="leftBrace">
              <a:avLst>
                <a:gd fmla="val 8333" name="adj1"/>
                <a:gd fmla="val 50000" name="adj2"/>
              </a:avLst>
            </a:prstGeom>
            <a:noFill/>
            <a:ln cap="flat" cmpd="sng" w="25400">
              <a:solidFill>
                <a:srgbClr val="98C53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265" name="Google Shape;265;p25"/>
            <p:cNvSpPr/>
            <p:nvPr/>
          </p:nvSpPr>
          <p:spPr>
            <a:xfrm rot="5400000">
              <a:off x="5900763" y="829129"/>
              <a:ext cx="407043" cy="2758844"/>
            </a:xfrm>
            <a:prstGeom prst="leftBrace">
              <a:avLst>
                <a:gd fmla="val 8333" name="adj1"/>
                <a:gd fmla="val 50000" name="adj2"/>
              </a:avLst>
            </a:prstGeom>
            <a:noFill/>
            <a:ln cap="flat" cmpd="sng" w="25400">
              <a:solidFill>
                <a:srgbClr val="15BDA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cxnSp>
          <p:nvCxnSpPr>
            <p:cNvPr id="266" name="Google Shape;266;p25"/>
            <p:cNvCxnSpPr/>
            <p:nvPr/>
          </p:nvCxnSpPr>
          <p:spPr>
            <a:xfrm>
              <a:off x="4548505" y="1701021"/>
              <a:ext cx="0" cy="1460107"/>
            </a:xfrm>
            <a:prstGeom prst="straightConnector1">
              <a:avLst/>
            </a:prstGeom>
            <a:noFill/>
            <a:ln cap="flat" cmpd="sng" w="25400">
              <a:solidFill>
                <a:srgbClr val="D81C85"/>
              </a:solidFill>
              <a:prstDash val="solid"/>
              <a:round/>
              <a:headEnd len="sm" w="sm" type="none"/>
              <a:tailEnd len="sm" w="sm" type="none"/>
            </a:ln>
          </p:spPr>
        </p:cxnSp>
        <p:sp>
          <p:nvSpPr>
            <p:cNvPr id="267" name="Google Shape;267;p25"/>
            <p:cNvSpPr/>
            <p:nvPr/>
          </p:nvSpPr>
          <p:spPr>
            <a:xfrm>
              <a:off x="1833906" y="1635424"/>
              <a:ext cx="2171848"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0" lang="es-PE" sz="1400" u="none" cap="none" strike="noStrike">
                  <a:solidFill>
                    <a:schemeClr val="dk1"/>
                  </a:solidFill>
                  <a:latin typeface="Calibri"/>
                  <a:ea typeface="Calibri"/>
                  <a:cs typeface="Calibri"/>
                  <a:sym typeface="Calibri"/>
                </a:rPr>
                <a:t>CONSTRUCTIVO</a:t>
              </a:r>
              <a:endParaRPr b="0" i="0" sz="1400" u="none" cap="none" strike="noStrike">
                <a:solidFill>
                  <a:srgbClr val="000000"/>
                </a:solidFill>
                <a:latin typeface="Arial"/>
                <a:ea typeface="Arial"/>
                <a:cs typeface="Arial"/>
                <a:sym typeface="Arial"/>
              </a:endParaRPr>
            </a:p>
          </p:txBody>
        </p:sp>
        <p:sp>
          <p:nvSpPr>
            <p:cNvPr id="268" name="Google Shape;268;p25"/>
            <p:cNvSpPr/>
            <p:nvPr/>
          </p:nvSpPr>
          <p:spPr>
            <a:xfrm>
              <a:off x="5025616" y="1635424"/>
              <a:ext cx="2171848"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0" lang="es-PE" sz="1400" u="none" cap="none" strike="noStrike">
                  <a:solidFill>
                    <a:schemeClr val="dk1"/>
                  </a:solidFill>
                  <a:latin typeface="Calibri"/>
                  <a:ea typeface="Calibri"/>
                  <a:cs typeface="Calibri"/>
                  <a:sym typeface="Calibri"/>
                </a:rPr>
                <a:t>DESTRUCTIVO</a:t>
              </a:r>
              <a:endParaRPr b="0" i="0" sz="1400" u="none" cap="none" strike="noStrike">
                <a:solidFill>
                  <a:srgbClr val="000000"/>
                </a:solidFill>
                <a:latin typeface="Arial"/>
                <a:ea typeface="Arial"/>
                <a:cs typeface="Arial"/>
                <a:sym typeface="Arial"/>
              </a:endParaRPr>
            </a:p>
          </p:txBody>
        </p:sp>
        <p:sp>
          <p:nvSpPr>
            <p:cNvPr id="269" name="Google Shape;269;p25"/>
            <p:cNvSpPr/>
            <p:nvPr/>
          </p:nvSpPr>
          <p:spPr>
            <a:xfrm>
              <a:off x="404734" y="2383117"/>
              <a:ext cx="995947" cy="52322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0" lang="es-PE" sz="1400" u="none" cap="none" strike="noStrike">
                  <a:solidFill>
                    <a:schemeClr val="dk1"/>
                  </a:solidFill>
                  <a:latin typeface="Calibri"/>
                  <a:ea typeface="Calibri"/>
                  <a:cs typeface="Calibri"/>
                  <a:sym typeface="Calibri"/>
                </a:rPr>
                <a:t>Armonía</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1" i="0" lang="es-PE" sz="1400" u="none" cap="none" strike="noStrike">
                  <a:solidFill>
                    <a:schemeClr val="dk1"/>
                  </a:solidFill>
                  <a:latin typeface="Calibri"/>
                  <a:ea typeface="Calibri"/>
                  <a:cs typeface="Calibri"/>
                  <a:sym typeface="Calibri"/>
                </a:rPr>
                <a:t>Artificial</a:t>
              </a:r>
              <a:endParaRPr b="0" i="0" sz="1400" u="none" cap="none" strike="noStrike">
                <a:solidFill>
                  <a:srgbClr val="000000"/>
                </a:solidFill>
                <a:latin typeface="Arial"/>
                <a:ea typeface="Arial"/>
                <a:cs typeface="Arial"/>
                <a:sym typeface="Arial"/>
              </a:endParaRPr>
            </a:p>
          </p:txBody>
        </p:sp>
        <p:sp>
          <p:nvSpPr>
            <p:cNvPr id="270" name="Google Shape;270;p25"/>
            <p:cNvSpPr/>
            <p:nvPr/>
          </p:nvSpPr>
          <p:spPr>
            <a:xfrm>
              <a:off x="7558209" y="2383117"/>
              <a:ext cx="1030528" cy="52322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0" lang="es-PE" sz="1400" u="none" cap="none" strike="noStrike">
                  <a:solidFill>
                    <a:schemeClr val="dk1"/>
                  </a:solidFill>
                  <a:latin typeface="Calibri"/>
                  <a:ea typeface="Calibri"/>
                  <a:cs typeface="Calibri"/>
                  <a:sym typeface="Calibri"/>
                </a:rPr>
                <a:t>Ataques</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1" i="0" lang="es-PE" sz="1400" u="none" cap="none" strike="noStrike">
                  <a:solidFill>
                    <a:schemeClr val="dk1"/>
                  </a:solidFill>
                  <a:latin typeface="Calibri"/>
                  <a:ea typeface="Calibri"/>
                  <a:cs typeface="Calibri"/>
                  <a:sym typeface="Calibri"/>
                </a:rPr>
                <a:t>Personales</a:t>
              </a:r>
              <a:endParaRPr b="0" i="0" sz="1400" u="none" cap="none" strike="noStrike">
                <a:solidFill>
                  <a:srgbClr val="000000"/>
                </a:solidFill>
                <a:latin typeface="Arial"/>
                <a:ea typeface="Arial"/>
                <a:cs typeface="Arial"/>
                <a:sym typeface="Arial"/>
              </a:endParaRPr>
            </a:p>
          </p:txBody>
        </p:sp>
        <p:sp>
          <p:nvSpPr>
            <p:cNvPr id="271" name="Google Shape;271;p25"/>
            <p:cNvSpPr/>
            <p:nvPr/>
          </p:nvSpPr>
          <p:spPr>
            <a:xfrm>
              <a:off x="3923640" y="1081938"/>
              <a:ext cx="1249729" cy="52322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0" lang="es-PE" sz="1400" u="none" cap="none" strike="noStrike">
                  <a:solidFill>
                    <a:schemeClr val="dk1"/>
                  </a:solidFill>
                  <a:latin typeface="Calibri"/>
                  <a:ea typeface="Calibri"/>
                  <a:cs typeface="Calibri"/>
                  <a:sym typeface="Calibri"/>
                </a:rPr>
                <a:t>Punto Ideal de Conflicto</a:t>
              </a:r>
              <a:endParaRPr b="0" i="0" sz="1400" u="none" cap="none" strike="noStrike">
                <a:solidFill>
                  <a:srgbClr val="000000"/>
                </a:solidFill>
                <a:latin typeface="Arial"/>
                <a:ea typeface="Arial"/>
                <a:cs typeface="Arial"/>
                <a:sym typeface="Arial"/>
              </a:endParaRPr>
            </a:p>
          </p:txBody>
        </p:sp>
      </p:grpSp>
      <p:pic>
        <p:nvPicPr>
          <p:cNvPr descr="Centro Evel Psicología y Logopedia Alcalá de Henares - ASERTIVIDAD PRÁCTICA  - ¿ME COMUNICO CORRECTAMENTE?" id="272" name="Google Shape;272;p25"/>
          <p:cNvPicPr preferRelativeResize="0"/>
          <p:nvPr/>
        </p:nvPicPr>
        <p:blipFill rotWithShape="1">
          <a:blip r:embed="rId3">
            <a:alphaModFix/>
          </a:blip>
          <a:srcRect b="20534" l="6609" r="65688" t="31219"/>
          <a:stretch/>
        </p:blipFill>
        <p:spPr>
          <a:xfrm>
            <a:off x="7477821" y="1058302"/>
            <a:ext cx="1186180" cy="2277375"/>
          </a:xfrm>
          <a:prstGeom prst="rect">
            <a:avLst/>
          </a:prstGeom>
          <a:noFill/>
          <a:ln>
            <a:noFill/>
          </a:ln>
        </p:spPr>
      </p:pic>
      <p:pic>
        <p:nvPicPr>
          <p:cNvPr descr="Centro Evel Psicología y Logopedia Alcalá de Henares - ASERTIVIDAD PRÁCTICA  - ¿ME COMUNICO CORRECTAMENTE?" id="273" name="Google Shape;273;p25"/>
          <p:cNvPicPr preferRelativeResize="0"/>
          <p:nvPr/>
        </p:nvPicPr>
        <p:blipFill rotWithShape="1">
          <a:blip r:embed="rId3">
            <a:alphaModFix/>
          </a:blip>
          <a:srcRect b="20967" l="32278" r="32640" t="19982"/>
          <a:stretch/>
        </p:blipFill>
        <p:spPr>
          <a:xfrm>
            <a:off x="3998903" y="285700"/>
            <a:ext cx="1249729" cy="2319132"/>
          </a:xfrm>
          <a:prstGeom prst="rect">
            <a:avLst/>
          </a:prstGeom>
          <a:noFill/>
          <a:ln>
            <a:noFill/>
          </a:ln>
        </p:spPr>
      </p:pic>
      <p:pic>
        <p:nvPicPr>
          <p:cNvPr descr="Centro Evel Psicología y Logopedia Alcalá de Henares - ASERTIVIDAD PRÁCTICA  - ¿ME COMUNICO CORRECTAMENTE?" id="274" name="Google Shape;274;p25"/>
          <p:cNvPicPr preferRelativeResize="0"/>
          <p:nvPr/>
        </p:nvPicPr>
        <p:blipFill rotWithShape="1">
          <a:blip r:embed="rId3">
            <a:alphaModFix/>
          </a:blip>
          <a:srcRect b="19990" l="66081" r="5698" t="28075"/>
          <a:stretch/>
        </p:blipFill>
        <p:spPr>
          <a:xfrm>
            <a:off x="383429" y="928998"/>
            <a:ext cx="1186180" cy="2406679"/>
          </a:xfrm>
          <a:prstGeom prst="rect">
            <a:avLst/>
          </a:prstGeom>
          <a:noFill/>
          <a:ln>
            <a:noFill/>
          </a:ln>
        </p:spPr>
      </p:pic>
      <p:sp>
        <p:nvSpPr>
          <p:cNvPr id="275" name="Google Shape;275;p25"/>
          <p:cNvSpPr/>
          <p:nvPr/>
        </p:nvSpPr>
        <p:spPr>
          <a:xfrm>
            <a:off x="479998" y="4712721"/>
            <a:ext cx="8133715" cy="246221"/>
          </a:xfrm>
          <a:prstGeom prst="rect">
            <a:avLst/>
          </a:prstGeom>
          <a:noFill/>
          <a:ln>
            <a:noFill/>
          </a:ln>
        </p:spPr>
        <p:txBody>
          <a:bodyPr anchorCtr="0" anchor="t" bIns="0" lIns="0" spcFirstLastPara="1" rIns="0" wrap="square" tIns="0">
            <a:spAutoFit/>
          </a:bodyPr>
          <a:lstStyle/>
          <a:p>
            <a:pPr indent="-285750" lvl="0" marL="285750" marR="0" rtl="0" algn="l">
              <a:lnSpc>
                <a:spcPct val="100000"/>
              </a:lnSpc>
              <a:spcBef>
                <a:spcPts val="0"/>
              </a:spcBef>
              <a:spcAft>
                <a:spcPts val="0"/>
              </a:spcAft>
              <a:buClr>
                <a:schemeClr val="dk1"/>
              </a:buClr>
              <a:buSzPts val="1600"/>
              <a:buFont typeface="Arial"/>
              <a:buChar char="•"/>
            </a:pPr>
            <a:r>
              <a:rPr b="1" i="0" lang="es-PE" sz="1600" u="none" cap="none" strike="noStrike">
                <a:solidFill>
                  <a:schemeClr val="dk1"/>
                </a:solidFill>
                <a:latin typeface="Calibri"/>
                <a:ea typeface="Calibri"/>
                <a:cs typeface="Calibri"/>
                <a:sym typeface="Calibri"/>
              </a:rPr>
              <a:t>Lograr ser asertivos permite abordar el conflicto constructivo, evitando los extremos.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26"/>
          <p:cNvSpPr/>
          <p:nvPr/>
        </p:nvSpPr>
        <p:spPr>
          <a:xfrm>
            <a:off x="512023" y="331345"/>
            <a:ext cx="6417283" cy="200055"/>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300"/>
              <a:buFont typeface="Arial"/>
              <a:buNone/>
            </a:pPr>
            <a:r>
              <a:rPr b="0" i="0" lang="es-PE" sz="1300" u="none" cap="none" strike="noStrike">
                <a:solidFill>
                  <a:srgbClr val="438AD7"/>
                </a:solidFill>
                <a:latin typeface="Calibri"/>
                <a:ea typeface="Calibri"/>
                <a:cs typeface="Calibri"/>
                <a:sym typeface="Calibri"/>
              </a:rPr>
              <a:t>/ TEMOR AL CONFLICTO</a:t>
            </a:r>
            <a:endParaRPr b="0" i="0" sz="1300" u="none" cap="none" strike="noStrike">
              <a:solidFill>
                <a:srgbClr val="438AD7"/>
              </a:solidFill>
              <a:latin typeface="Calibri"/>
              <a:ea typeface="Calibri"/>
              <a:cs typeface="Calibri"/>
              <a:sym typeface="Calibri"/>
            </a:endParaRPr>
          </a:p>
        </p:txBody>
      </p:sp>
      <p:sp>
        <p:nvSpPr>
          <p:cNvPr id="281" name="Google Shape;281;p26"/>
          <p:cNvSpPr/>
          <p:nvPr/>
        </p:nvSpPr>
        <p:spPr>
          <a:xfrm>
            <a:off x="507048" y="1127718"/>
            <a:ext cx="3317308" cy="3411190"/>
          </a:xfrm>
          <a:prstGeom prst="rect">
            <a:avLst/>
          </a:prstGeom>
          <a:noFill/>
          <a:ln>
            <a:noFill/>
          </a:ln>
        </p:spPr>
        <p:txBody>
          <a:bodyPr anchorCtr="0" anchor="t" bIns="0" lIns="0" spcFirstLastPara="1" rIns="0" wrap="square" tIns="0">
            <a:spAutoFit/>
          </a:bodyPr>
          <a:lstStyle/>
          <a:p>
            <a:pPr indent="-180975" lvl="0" marL="180975" marR="0" rtl="0" algn="l">
              <a:lnSpc>
                <a:spcPct val="120000"/>
              </a:lnSpc>
              <a:spcBef>
                <a:spcPts val="0"/>
              </a:spcBef>
              <a:spcAft>
                <a:spcPts val="0"/>
              </a:spcAft>
              <a:buClr>
                <a:srgbClr val="8259A5"/>
              </a:buClr>
              <a:buSzPts val="1600"/>
              <a:buFont typeface="Arial"/>
              <a:buChar char="•"/>
            </a:pPr>
            <a:r>
              <a:rPr b="0" i="0" lang="es-PE" sz="1600" u="none" cap="none" strike="noStrike">
                <a:solidFill>
                  <a:schemeClr val="dk1"/>
                </a:solidFill>
                <a:latin typeface="Calibri"/>
                <a:ea typeface="Calibri"/>
                <a:cs typeface="Calibri"/>
                <a:sym typeface="Calibri"/>
              </a:rPr>
              <a:t>Todas las grandes relaciones, requieren de </a:t>
            </a:r>
            <a:r>
              <a:rPr b="1" i="0" lang="es-PE" sz="1600" u="none" cap="none" strike="noStrike">
                <a:solidFill>
                  <a:schemeClr val="dk1"/>
                </a:solidFill>
                <a:latin typeface="Calibri"/>
                <a:ea typeface="Calibri"/>
                <a:cs typeface="Calibri"/>
                <a:sym typeface="Calibri"/>
              </a:rPr>
              <a:t>conflictos constructivos </a:t>
            </a:r>
            <a:r>
              <a:rPr b="0" i="0" lang="es-PE" sz="1600" u="none" cap="none" strike="noStrike">
                <a:solidFill>
                  <a:schemeClr val="dk1"/>
                </a:solidFill>
                <a:latin typeface="Calibri"/>
                <a:ea typeface="Calibri"/>
                <a:cs typeface="Calibri"/>
                <a:sym typeface="Calibri"/>
              </a:rPr>
              <a:t>para crecer. </a:t>
            </a:r>
            <a:endParaRPr b="0" i="0" sz="1400" u="none" cap="none" strike="noStrike">
              <a:solidFill>
                <a:srgbClr val="000000"/>
              </a:solidFill>
              <a:latin typeface="Arial"/>
              <a:ea typeface="Arial"/>
              <a:cs typeface="Arial"/>
              <a:sym typeface="Arial"/>
            </a:endParaRPr>
          </a:p>
          <a:p>
            <a:pPr indent="-79375" lvl="0" marL="180975" marR="0" rtl="0" algn="l">
              <a:lnSpc>
                <a:spcPct val="120000"/>
              </a:lnSpc>
              <a:spcBef>
                <a:spcPts val="0"/>
              </a:spcBef>
              <a:spcAft>
                <a:spcPts val="0"/>
              </a:spcAft>
              <a:buClr>
                <a:srgbClr val="8259A5"/>
              </a:buClr>
              <a:buSzPts val="1600"/>
              <a:buFont typeface="Arial"/>
              <a:buNone/>
            </a:pPr>
            <a:r>
              <a:t/>
            </a:r>
            <a:endParaRPr b="0" i="0" sz="1600" u="none" cap="none" strike="noStrike">
              <a:solidFill>
                <a:schemeClr val="dk1"/>
              </a:solidFill>
              <a:latin typeface="Calibri"/>
              <a:ea typeface="Calibri"/>
              <a:cs typeface="Calibri"/>
              <a:sym typeface="Calibri"/>
            </a:endParaRPr>
          </a:p>
          <a:p>
            <a:pPr indent="-180975" lvl="0" marL="180975" marR="0" rtl="0" algn="l">
              <a:lnSpc>
                <a:spcPct val="120000"/>
              </a:lnSpc>
              <a:spcBef>
                <a:spcPts val="0"/>
              </a:spcBef>
              <a:spcAft>
                <a:spcPts val="0"/>
              </a:spcAft>
              <a:buClr>
                <a:srgbClr val="8259A5"/>
              </a:buClr>
              <a:buSzPts val="1600"/>
              <a:buFont typeface="Arial"/>
              <a:buChar char="•"/>
            </a:pPr>
            <a:r>
              <a:rPr b="0" i="0" lang="es-PE" sz="1600" u="none" cap="none" strike="noStrike">
                <a:solidFill>
                  <a:schemeClr val="dk1"/>
                </a:solidFill>
                <a:latin typeface="Calibri"/>
                <a:ea typeface="Calibri"/>
                <a:cs typeface="Calibri"/>
                <a:sym typeface="Calibri"/>
              </a:rPr>
              <a:t>Esto vale para el matrimonio, la amistad y también para las organizaciones y sus equipos.</a:t>
            </a:r>
            <a:endParaRPr b="0" i="0" sz="1400" u="none" cap="none" strike="noStrike">
              <a:solidFill>
                <a:srgbClr val="000000"/>
              </a:solidFill>
              <a:latin typeface="Arial"/>
              <a:ea typeface="Arial"/>
              <a:cs typeface="Arial"/>
              <a:sym typeface="Arial"/>
            </a:endParaRPr>
          </a:p>
          <a:p>
            <a:pPr indent="-180975" lvl="0" marL="180975" marR="0" rtl="0" algn="l">
              <a:lnSpc>
                <a:spcPct val="120000"/>
              </a:lnSpc>
              <a:spcBef>
                <a:spcPts val="0"/>
              </a:spcBef>
              <a:spcAft>
                <a:spcPts val="0"/>
              </a:spcAft>
              <a:buClr>
                <a:srgbClr val="000000"/>
              </a:buClr>
              <a:buSzPts val="1600"/>
              <a:buFont typeface="Arial"/>
              <a:buNone/>
            </a:pPr>
            <a:r>
              <a:t/>
            </a:r>
            <a:endParaRPr b="0" i="0" sz="1600" u="none" cap="none" strike="noStrike">
              <a:solidFill>
                <a:schemeClr val="dk1"/>
              </a:solidFill>
              <a:latin typeface="Calibri"/>
              <a:ea typeface="Calibri"/>
              <a:cs typeface="Calibri"/>
              <a:sym typeface="Calibri"/>
            </a:endParaRPr>
          </a:p>
          <a:p>
            <a:pPr indent="-180975" lvl="0" marL="180975" marR="0" rtl="0" algn="l">
              <a:lnSpc>
                <a:spcPct val="120000"/>
              </a:lnSpc>
              <a:spcBef>
                <a:spcPts val="0"/>
              </a:spcBef>
              <a:spcAft>
                <a:spcPts val="0"/>
              </a:spcAft>
              <a:buClr>
                <a:srgbClr val="8259A5"/>
              </a:buClr>
              <a:buSzPts val="1600"/>
              <a:buFont typeface="Arial"/>
              <a:buChar char="•"/>
            </a:pPr>
            <a:r>
              <a:rPr b="0" i="0" lang="es-PE" sz="1600" u="none" cap="none" strike="noStrike">
                <a:solidFill>
                  <a:schemeClr val="dk1"/>
                </a:solidFill>
                <a:latin typeface="Calibri"/>
                <a:ea typeface="Calibri"/>
                <a:cs typeface="Calibri"/>
                <a:sym typeface="Calibri"/>
              </a:rPr>
              <a:t>Los equipos que carecen de confianza buscan cuidarse en lo que dicen pero mantienen sus ideas firmes, ocasionando desatención a los objetivos, falta de productividad, alta rotación.</a:t>
            </a:r>
            <a:endParaRPr b="0" i="0" sz="1400" u="none" cap="none" strike="noStrike">
              <a:solidFill>
                <a:srgbClr val="000000"/>
              </a:solidFill>
              <a:latin typeface="Arial"/>
              <a:ea typeface="Arial"/>
              <a:cs typeface="Arial"/>
              <a:sym typeface="Arial"/>
            </a:endParaRPr>
          </a:p>
        </p:txBody>
      </p:sp>
      <p:pic>
        <p:nvPicPr>
          <p:cNvPr descr="Los conflictos pueden beneficiar a las organizaciones | Newsletter USS" id="282" name="Google Shape;282;p26"/>
          <p:cNvPicPr preferRelativeResize="0"/>
          <p:nvPr/>
        </p:nvPicPr>
        <p:blipFill rotWithShape="1">
          <a:blip r:embed="rId3">
            <a:alphaModFix/>
          </a:blip>
          <a:srcRect b="0" l="0" r="0" t="0"/>
          <a:stretch/>
        </p:blipFill>
        <p:spPr>
          <a:xfrm>
            <a:off x="4572000" y="1055780"/>
            <a:ext cx="4192151" cy="2794767"/>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27"/>
          <p:cNvSpPr/>
          <p:nvPr/>
        </p:nvSpPr>
        <p:spPr>
          <a:xfrm>
            <a:off x="512023" y="331345"/>
            <a:ext cx="6417283" cy="200055"/>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300"/>
              <a:buFont typeface="Arial"/>
              <a:buNone/>
            </a:pPr>
            <a:r>
              <a:rPr b="0" i="0" lang="es-PE" sz="1300" u="none" cap="none" strike="noStrike">
                <a:solidFill>
                  <a:srgbClr val="438AD7"/>
                </a:solidFill>
                <a:latin typeface="Calibri"/>
                <a:ea typeface="Calibri"/>
                <a:cs typeface="Calibri"/>
                <a:sym typeface="Calibri"/>
              </a:rPr>
              <a:t>/ TEMOR AL CONFLICTO</a:t>
            </a:r>
            <a:endParaRPr b="0" i="0" sz="1300" u="none" cap="none" strike="noStrike">
              <a:solidFill>
                <a:srgbClr val="438AD7"/>
              </a:solidFill>
              <a:latin typeface="Calibri"/>
              <a:ea typeface="Calibri"/>
              <a:cs typeface="Calibri"/>
              <a:sym typeface="Calibri"/>
            </a:endParaRPr>
          </a:p>
        </p:txBody>
      </p:sp>
      <p:sp>
        <p:nvSpPr>
          <p:cNvPr id="288" name="Google Shape;288;p27"/>
          <p:cNvSpPr/>
          <p:nvPr/>
        </p:nvSpPr>
        <p:spPr>
          <a:xfrm>
            <a:off x="507048" y="1098474"/>
            <a:ext cx="3885565" cy="2929007"/>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600"/>
              <a:buFont typeface="Arial"/>
              <a:buNone/>
            </a:pPr>
            <a:r>
              <a:rPr b="1" i="0" lang="es-PE" sz="1600" u="none" cap="none" strike="noStrike">
                <a:solidFill>
                  <a:schemeClr val="dk1"/>
                </a:solidFill>
                <a:latin typeface="Calibri"/>
                <a:ea typeface="Calibri"/>
                <a:cs typeface="Calibri"/>
                <a:sym typeface="Calibri"/>
              </a:rPr>
              <a:t>CONFLICTO CONSTRUCTIVO VERSUS LUCHA DESTRUCTIVA</a:t>
            </a:r>
            <a:endParaRPr b="0" i="0" sz="1400" u="none" cap="none" strike="noStrike">
              <a:solidFill>
                <a:srgbClr val="000000"/>
              </a:solidFill>
              <a:latin typeface="Arial"/>
              <a:ea typeface="Arial"/>
              <a:cs typeface="Arial"/>
              <a:sym typeface="Arial"/>
            </a:endParaRPr>
          </a:p>
          <a:p>
            <a:pPr indent="-177800" lvl="0" marL="177800" marR="0" rtl="0" algn="l">
              <a:lnSpc>
                <a:spcPct val="120000"/>
              </a:lnSpc>
              <a:spcBef>
                <a:spcPts val="0"/>
              </a:spcBef>
              <a:spcAft>
                <a:spcPts val="0"/>
              </a:spcAft>
              <a:buClr>
                <a:srgbClr val="000000"/>
              </a:buClr>
              <a:buSzPts val="1600"/>
              <a:buFont typeface="Arial"/>
              <a:buNone/>
            </a:pPr>
            <a:r>
              <a:t/>
            </a:r>
            <a:endParaRPr b="0" i="0" sz="1600" u="none" cap="none" strike="noStrike">
              <a:solidFill>
                <a:srgbClr val="262626"/>
              </a:solidFill>
              <a:latin typeface="Calibri"/>
              <a:ea typeface="Calibri"/>
              <a:cs typeface="Calibri"/>
              <a:sym typeface="Calibri"/>
            </a:endParaRPr>
          </a:p>
          <a:p>
            <a:pPr indent="-177800" lvl="0" marL="177800" marR="0" rtl="0" algn="l">
              <a:lnSpc>
                <a:spcPct val="106666"/>
              </a:lnSpc>
              <a:spcBef>
                <a:spcPts val="0"/>
              </a:spcBef>
              <a:spcAft>
                <a:spcPts val="0"/>
              </a:spcAft>
              <a:buClr>
                <a:srgbClr val="8259A5"/>
              </a:buClr>
              <a:buSzPts val="1600"/>
              <a:buFont typeface="Arial"/>
              <a:buChar char="•"/>
            </a:pPr>
            <a:r>
              <a:rPr b="0" i="0" lang="es-PE" sz="1600" u="none" cap="none" strike="noStrike">
                <a:solidFill>
                  <a:srgbClr val="262626"/>
                </a:solidFill>
                <a:latin typeface="Calibri"/>
                <a:ea typeface="Calibri"/>
                <a:cs typeface="Calibri"/>
                <a:sym typeface="Calibri"/>
              </a:rPr>
              <a:t>Los equipos que se entregan al conflicto constructivo saben que </a:t>
            </a:r>
            <a:r>
              <a:rPr b="1" i="0" lang="es-PE" sz="1600" u="none" cap="none" strike="noStrike">
                <a:solidFill>
                  <a:srgbClr val="262626"/>
                </a:solidFill>
                <a:latin typeface="Calibri"/>
                <a:ea typeface="Calibri"/>
                <a:cs typeface="Calibri"/>
                <a:sym typeface="Calibri"/>
              </a:rPr>
              <a:t>su único propósito es producir la mejor </a:t>
            </a:r>
            <a:r>
              <a:rPr b="1" i="0" lang="es-PE" sz="1800" u="sng" cap="none" strike="noStrike">
                <a:solidFill>
                  <a:srgbClr val="C00000"/>
                </a:solidFill>
                <a:latin typeface="Calibri"/>
                <a:ea typeface="Calibri"/>
                <a:cs typeface="Calibri"/>
                <a:sym typeface="Calibri"/>
              </a:rPr>
              <a:t>solución</a:t>
            </a:r>
            <a:r>
              <a:rPr b="1" i="0" lang="es-PE" sz="1800" u="none" cap="none" strike="noStrike">
                <a:solidFill>
                  <a:srgbClr val="C00000"/>
                </a:solidFill>
                <a:latin typeface="Calibri"/>
                <a:ea typeface="Calibri"/>
                <a:cs typeface="Calibri"/>
                <a:sym typeface="Calibri"/>
              </a:rPr>
              <a:t> </a:t>
            </a:r>
            <a:r>
              <a:rPr b="0" i="0" lang="es-PE" sz="1600" u="none" cap="none" strike="noStrike">
                <a:solidFill>
                  <a:srgbClr val="262626"/>
                </a:solidFill>
                <a:latin typeface="Calibri"/>
                <a:ea typeface="Calibri"/>
                <a:cs typeface="Calibri"/>
                <a:sym typeface="Calibri"/>
              </a:rPr>
              <a:t>posible en el espacio más corto de tiempo. </a:t>
            </a:r>
            <a:endParaRPr b="0" i="0" sz="1400" u="none" cap="none" strike="noStrike">
              <a:solidFill>
                <a:srgbClr val="000000"/>
              </a:solidFill>
              <a:latin typeface="Arial"/>
              <a:ea typeface="Arial"/>
              <a:cs typeface="Arial"/>
              <a:sym typeface="Arial"/>
            </a:endParaRPr>
          </a:p>
          <a:p>
            <a:pPr indent="-177800" lvl="0" marL="177800" marR="0" rtl="0" algn="l">
              <a:lnSpc>
                <a:spcPct val="120000"/>
              </a:lnSpc>
              <a:spcBef>
                <a:spcPts val="0"/>
              </a:spcBef>
              <a:spcAft>
                <a:spcPts val="0"/>
              </a:spcAft>
              <a:buClr>
                <a:srgbClr val="000000"/>
              </a:buClr>
              <a:buSzPts val="1600"/>
              <a:buFont typeface="Arial"/>
              <a:buNone/>
            </a:pPr>
            <a:r>
              <a:t/>
            </a:r>
            <a:endParaRPr b="0" i="0" sz="1600" u="none" cap="none" strike="noStrike">
              <a:solidFill>
                <a:srgbClr val="262626"/>
              </a:solidFill>
              <a:latin typeface="Calibri"/>
              <a:ea typeface="Calibri"/>
              <a:cs typeface="Calibri"/>
              <a:sym typeface="Calibri"/>
            </a:endParaRPr>
          </a:p>
          <a:p>
            <a:pPr indent="-177800" lvl="0" marL="177800" marR="0" rtl="0" algn="l">
              <a:lnSpc>
                <a:spcPct val="120000"/>
              </a:lnSpc>
              <a:spcBef>
                <a:spcPts val="0"/>
              </a:spcBef>
              <a:spcAft>
                <a:spcPts val="0"/>
              </a:spcAft>
              <a:buClr>
                <a:srgbClr val="8259A5"/>
              </a:buClr>
              <a:buSzPts val="1600"/>
              <a:buFont typeface="Arial"/>
              <a:buChar char="•"/>
            </a:pPr>
            <a:r>
              <a:rPr b="0" i="0" lang="es-PE" sz="1600" u="none" cap="none" strike="noStrike">
                <a:solidFill>
                  <a:schemeClr val="dk1"/>
                </a:solidFill>
                <a:latin typeface="Calibri"/>
                <a:ea typeface="Calibri"/>
                <a:cs typeface="Calibri"/>
                <a:sym typeface="Calibri"/>
              </a:rPr>
              <a:t>Se busca que los miembros del equipo logren </a:t>
            </a:r>
            <a:r>
              <a:rPr b="1" i="0" lang="es-PE" sz="1600" u="none" cap="none" strike="noStrike">
                <a:solidFill>
                  <a:schemeClr val="dk1"/>
                </a:solidFill>
                <a:latin typeface="Calibri"/>
                <a:ea typeface="Calibri"/>
                <a:cs typeface="Calibri"/>
                <a:sym typeface="Calibri"/>
              </a:rPr>
              <a:t>discutir abiertamente sobre ideas importantes </a:t>
            </a:r>
            <a:r>
              <a:rPr b="0" i="0" lang="es-PE" sz="1600" u="none" cap="none" strike="noStrike">
                <a:solidFill>
                  <a:schemeClr val="dk1"/>
                </a:solidFill>
                <a:latin typeface="Calibri"/>
                <a:ea typeface="Calibri"/>
                <a:cs typeface="Calibri"/>
                <a:sym typeface="Calibri"/>
              </a:rPr>
              <a:t>y no caigan en ataques personales.</a:t>
            </a:r>
            <a:endParaRPr b="0" i="0" sz="1400" u="none" cap="none" strike="noStrike">
              <a:solidFill>
                <a:srgbClr val="000000"/>
              </a:solidFill>
              <a:latin typeface="Arial"/>
              <a:ea typeface="Arial"/>
              <a:cs typeface="Arial"/>
              <a:sym typeface="Arial"/>
            </a:endParaRPr>
          </a:p>
        </p:txBody>
      </p:sp>
      <p:pic>
        <p:nvPicPr>
          <p:cNvPr descr="grupo de amigos haciendo reunión virtual 2773134 Vector en Vecteezy" id="289" name="Google Shape;289;p27"/>
          <p:cNvPicPr preferRelativeResize="0"/>
          <p:nvPr/>
        </p:nvPicPr>
        <p:blipFill rotWithShape="1">
          <a:blip r:embed="rId3">
            <a:alphaModFix/>
          </a:blip>
          <a:srcRect b="0" l="0" r="0" t="0"/>
          <a:stretch/>
        </p:blipFill>
        <p:spPr>
          <a:xfrm>
            <a:off x="4644130" y="927716"/>
            <a:ext cx="3859567" cy="3859567"/>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28"/>
          <p:cNvSpPr/>
          <p:nvPr/>
        </p:nvSpPr>
        <p:spPr>
          <a:xfrm>
            <a:off x="0" y="0"/>
            <a:ext cx="9144000" cy="5715000"/>
          </a:xfrm>
          <a:prstGeom prst="rect">
            <a:avLst/>
          </a:prstGeom>
          <a:solidFill>
            <a:srgbClr val="1F85A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96" name="Google Shape;296;p28"/>
          <p:cNvSpPr/>
          <p:nvPr/>
        </p:nvSpPr>
        <p:spPr>
          <a:xfrm>
            <a:off x="424252" y="3703125"/>
            <a:ext cx="7139426" cy="480131"/>
          </a:xfrm>
          <a:prstGeom prst="rect">
            <a:avLst/>
          </a:prstGeom>
          <a:noFill/>
          <a:ln>
            <a:noFill/>
          </a:ln>
        </p:spPr>
        <p:txBody>
          <a:bodyPr anchorCtr="0" anchor="t" bIns="45700" lIns="91425" spcFirstLastPara="1" rIns="91425" wrap="square" tIns="45700">
            <a:spAutoFit/>
          </a:bodyPr>
          <a:lstStyle/>
          <a:p>
            <a:pPr indent="0" lvl="0" marL="0" marR="0" rtl="0" algn="l">
              <a:lnSpc>
                <a:spcPct val="90000"/>
              </a:lnSpc>
              <a:spcBef>
                <a:spcPts val="0"/>
              </a:spcBef>
              <a:spcAft>
                <a:spcPts val="0"/>
              </a:spcAft>
              <a:buClr>
                <a:srgbClr val="000000"/>
              </a:buClr>
              <a:buSzPts val="2800"/>
              <a:buFont typeface="Arial"/>
              <a:buNone/>
            </a:pPr>
            <a:r>
              <a:rPr b="1" i="0" lang="es-PE" sz="2800" u="none" cap="none" strike="noStrike">
                <a:solidFill>
                  <a:schemeClr val="lt1"/>
                </a:solidFill>
                <a:latin typeface="Calibri"/>
                <a:ea typeface="Calibri"/>
                <a:cs typeface="Calibri"/>
                <a:sym typeface="Calibri"/>
              </a:rPr>
              <a:t>/ FALTA DE COMPROMISO</a:t>
            </a:r>
            <a:endParaRPr b="0" i="0" sz="1400" u="none" cap="none" strike="noStrike">
              <a:solidFill>
                <a:srgbClr val="000000"/>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29"/>
          <p:cNvSpPr/>
          <p:nvPr/>
        </p:nvSpPr>
        <p:spPr>
          <a:xfrm>
            <a:off x="512023" y="331345"/>
            <a:ext cx="6417283" cy="200055"/>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300"/>
              <a:buFont typeface="Arial"/>
              <a:buNone/>
            </a:pPr>
            <a:r>
              <a:rPr b="0" i="0" lang="es-PE" sz="1300" u="none" cap="none" strike="noStrike">
                <a:solidFill>
                  <a:srgbClr val="438AD7"/>
                </a:solidFill>
                <a:latin typeface="Calibri"/>
                <a:ea typeface="Calibri"/>
                <a:cs typeface="Calibri"/>
                <a:sym typeface="Calibri"/>
              </a:rPr>
              <a:t>/ FALTA DE COMPROMISO</a:t>
            </a:r>
            <a:endParaRPr b="0" i="0" sz="1300" u="none" cap="none" strike="noStrike">
              <a:solidFill>
                <a:srgbClr val="438AD7"/>
              </a:solidFill>
              <a:latin typeface="Calibri"/>
              <a:ea typeface="Calibri"/>
              <a:cs typeface="Calibri"/>
              <a:sym typeface="Calibri"/>
            </a:endParaRPr>
          </a:p>
        </p:txBody>
      </p:sp>
      <p:pic>
        <p:nvPicPr>
          <p:cNvPr id="302" name="Google Shape;302;p29"/>
          <p:cNvPicPr preferRelativeResize="0"/>
          <p:nvPr/>
        </p:nvPicPr>
        <p:blipFill rotWithShape="1">
          <a:blip r:embed="rId3">
            <a:alphaModFix/>
          </a:blip>
          <a:srcRect b="0" l="0" r="0" t="0"/>
          <a:stretch/>
        </p:blipFill>
        <p:spPr>
          <a:xfrm>
            <a:off x="4576625" y="511811"/>
            <a:ext cx="3889375" cy="4685664"/>
          </a:xfrm>
          <a:prstGeom prst="rect">
            <a:avLst/>
          </a:prstGeom>
          <a:noFill/>
          <a:ln>
            <a:noFill/>
          </a:ln>
        </p:spPr>
      </p:pic>
      <p:sp>
        <p:nvSpPr>
          <p:cNvPr id="303" name="Google Shape;303;p29"/>
          <p:cNvSpPr txBox="1"/>
          <p:nvPr/>
        </p:nvSpPr>
        <p:spPr>
          <a:xfrm>
            <a:off x="404734" y="1025354"/>
            <a:ext cx="3384205" cy="156966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s-PE" sz="1600" u="none" cap="none" strike="noStrike">
                <a:solidFill>
                  <a:srgbClr val="262626"/>
                </a:solidFill>
                <a:latin typeface="Calibri"/>
                <a:ea typeface="Calibri"/>
                <a:cs typeface="Calibri"/>
                <a:sym typeface="Calibri"/>
              </a:rPr>
              <a:t>¿Qué es compromiso?</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es-PE" sz="1600" u="none" cap="none" strike="noStrike">
                <a:solidFill>
                  <a:srgbClr val="262626"/>
                </a:solidFill>
                <a:latin typeface="Calibri"/>
                <a:ea typeface="Calibri"/>
                <a:cs typeface="Calibri"/>
                <a:sym typeface="Calibri"/>
              </a:rPr>
              <a:t>El compromiso es la capacidad que tenemos las personas para tomar conciencia de la importancia de cumplir con algo que hemos pactado anteriormente.</a:t>
            </a:r>
            <a:endParaRPr b="0" i="0" sz="1600" u="none" cap="none" strike="noStrike">
              <a:solidFill>
                <a:srgbClr val="262626"/>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 name="Shape 41"/>
        <p:cNvGrpSpPr/>
        <p:nvPr/>
      </p:nvGrpSpPr>
      <p:grpSpPr>
        <a:xfrm>
          <a:off x="0" y="0"/>
          <a:ext cx="0" cy="0"/>
          <a:chOff x="0" y="0"/>
          <a:chExt cx="0" cy="0"/>
        </a:xfrm>
      </p:grpSpPr>
      <p:sp>
        <p:nvSpPr>
          <p:cNvPr id="42" name="Google Shape;42;p3"/>
          <p:cNvSpPr/>
          <p:nvPr/>
        </p:nvSpPr>
        <p:spPr>
          <a:xfrm>
            <a:off x="0" y="0"/>
            <a:ext cx="9144000" cy="5715000"/>
          </a:xfrm>
          <a:prstGeom prst="rect">
            <a:avLst/>
          </a:prstGeom>
          <a:solidFill>
            <a:srgbClr val="1F85A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3" name="Google Shape;43;p3"/>
          <p:cNvSpPr/>
          <p:nvPr/>
        </p:nvSpPr>
        <p:spPr>
          <a:xfrm>
            <a:off x="424252" y="3703125"/>
            <a:ext cx="7139426" cy="867930"/>
          </a:xfrm>
          <a:prstGeom prst="rect">
            <a:avLst/>
          </a:prstGeom>
          <a:noFill/>
          <a:ln>
            <a:noFill/>
          </a:ln>
        </p:spPr>
        <p:txBody>
          <a:bodyPr anchorCtr="0" anchor="t" bIns="45700" lIns="91425" spcFirstLastPara="1" rIns="91425" wrap="square" tIns="45700">
            <a:spAutoFit/>
          </a:bodyPr>
          <a:lstStyle/>
          <a:p>
            <a:pPr indent="0" lvl="0" marL="0" marR="0" rtl="0" algn="l">
              <a:lnSpc>
                <a:spcPct val="90000"/>
              </a:lnSpc>
              <a:spcBef>
                <a:spcPts val="0"/>
              </a:spcBef>
              <a:spcAft>
                <a:spcPts val="0"/>
              </a:spcAft>
              <a:buClr>
                <a:srgbClr val="000000"/>
              </a:buClr>
              <a:buSzPts val="2800"/>
              <a:buFont typeface="Arial"/>
              <a:buNone/>
            </a:pPr>
            <a:r>
              <a:rPr b="1" i="0" lang="es-PE" sz="2800" u="none" cap="none" strike="noStrike">
                <a:solidFill>
                  <a:schemeClr val="lt1"/>
                </a:solidFill>
                <a:latin typeface="Calibri"/>
                <a:ea typeface="Calibri"/>
                <a:cs typeface="Calibri"/>
                <a:sym typeface="Calibri"/>
              </a:rPr>
              <a:t>/ LAS CINCO DISFUNCIONES QUE ATRAVIESA UN EQUIPO</a:t>
            </a:r>
            <a:endParaRPr b="0" i="0" sz="1400" u="none" cap="none" strike="noStrike">
              <a:solidFill>
                <a:srgbClr val="000000"/>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30"/>
          <p:cNvSpPr/>
          <p:nvPr/>
        </p:nvSpPr>
        <p:spPr>
          <a:xfrm>
            <a:off x="512023" y="331345"/>
            <a:ext cx="6417283" cy="200055"/>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300"/>
              <a:buFont typeface="Arial"/>
              <a:buNone/>
            </a:pPr>
            <a:r>
              <a:rPr b="0" i="0" lang="es-PE" sz="1300" u="none" cap="none" strike="noStrike">
                <a:solidFill>
                  <a:srgbClr val="438AD7"/>
                </a:solidFill>
                <a:latin typeface="Calibri"/>
                <a:ea typeface="Calibri"/>
                <a:cs typeface="Calibri"/>
                <a:sym typeface="Calibri"/>
              </a:rPr>
              <a:t>/ FALTA DE COMPROMISO</a:t>
            </a:r>
            <a:endParaRPr b="0" i="0" sz="1300" u="none" cap="none" strike="noStrike">
              <a:solidFill>
                <a:srgbClr val="438AD7"/>
              </a:solidFill>
              <a:latin typeface="Calibri"/>
              <a:ea typeface="Calibri"/>
              <a:cs typeface="Calibri"/>
              <a:sym typeface="Calibri"/>
            </a:endParaRPr>
          </a:p>
        </p:txBody>
      </p:sp>
      <p:sp>
        <p:nvSpPr>
          <p:cNvPr id="309" name="Google Shape;309;p30"/>
          <p:cNvSpPr/>
          <p:nvPr/>
        </p:nvSpPr>
        <p:spPr>
          <a:xfrm>
            <a:off x="507048" y="2782539"/>
            <a:ext cx="3496781" cy="1949252"/>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Clr>
                <a:srgbClr val="000000"/>
              </a:buClr>
              <a:buSzPts val="1600"/>
              <a:buFont typeface="Arial"/>
              <a:buNone/>
            </a:pPr>
            <a:r>
              <a:rPr b="1" i="0" lang="es-PE" sz="1600" u="none" cap="none" strike="noStrike">
                <a:solidFill>
                  <a:srgbClr val="262626"/>
                </a:solidFill>
                <a:latin typeface="Calibri"/>
                <a:ea typeface="Calibri"/>
                <a:cs typeface="Calibri"/>
                <a:sym typeface="Calibri"/>
              </a:rPr>
              <a:t>¿Cuándo un equipo está listo para asumir compromisos?</a:t>
            </a:r>
            <a:endParaRPr b="0" i="0" sz="1400" u="none" cap="none" strike="noStrike">
              <a:solidFill>
                <a:srgbClr val="000000"/>
              </a:solidFill>
              <a:latin typeface="Arial"/>
              <a:ea typeface="Arial"/>
              <a:cs typeface="Arial"/>
              <a:sym typeface="Arial"/>
            </a:endParaRPr>
          </a:p>
          <a:p>
            <a:pPr indent="0" lvl="0" marL="0" marR="0" rtl="0" algn="l">
              <a:lnSpc>
                <a:spcPct val="120000"/>
              </a:lnSpc>
              <a:spcBef>
                <a:spcPts val="0"/>
              </a:spcBef>
              <a:spcAft>
                <a:spcPts val="0"/>
              </a:spcAft>
              <a:buClr>
                <a:srgbClr val="000000"/>
              </a:buClr>
              <a:buSzPts val="1600"/>
              <a:buFont typeface="Arial"/>
              <a:buNone/>
            </a:pPr>
            <a:r>
              <a:rPr b="0" i="0" lang="es-PE" sz="1600" u="none" cap="none" strike="noStrike">
                <a:solidFill>
                  <a:srgbClr val="262626"/>
                </a:solidFill>
                <a:latin typeface="Calibri"/>
                <a:ea typeface="Calibri"/>
                <a:cs typeface="Calibri"/>
                <a:sym typeface="Calibri"/>
              </a:rPr>
              <a:t>Un equipo que acepta el conflicto constructivo y las variadas opiniones y  perspectivas de los miembros del equipo puede comprometerse en acciones y decisiones que apuntan a las metas del equipo.</a:t>
            </a:r>
            <a:endParaRPr b="0" i="0" sz="1600" u="none" cap="none" strike="noStrike">
              <a:solidFill>
                <a:srgbClr val="262626"/>
              </a:solidFill>
              <a:latin typeface="Calibri"/>
              <a:ea typeface="Calibri"/>
              <a:cs typeface="Calibri"/>
              <a:sym typeface="Calibri"/>
            </a:endParaRPr>
          </a:p>
        </p:txBody>
      </p:sp>
      <p:pic>
        <p:nvPicPr>
          <p:cNvPr id="310" name="Google Shape;310;p30"/>
          <p:cNvPicPr preferRelativeResize="0"/>
          <p:nvPr/>
        </p:nvPicPr>
        <p:blipFill rotWithShape="1">
          <a:blip r:embed="rId3">
            <a:alphaModFix/>
          </a:blip>
          <a:srcRect b="0" l="0" r="0" t="0"/>
          <a:stretch/>
        </p:blipFill>
        <p:spPr>
          <a:xfrm>
            <a:off x="4576625" y="511811"/>
            <a:ext cx="3889375" cy="4685664"/>
          </a:xfrm>
          <a:prstGeom prst="rect">
            <a:avLst/>
          </a:prstGeom>
          <a:noFill/>
          <a:ln>
            <a:noFill/>
          </a:ln>
        </p:spPr>
      </p:pic>
      <p:sp>
        <p:nvSpPr>
          <p:cNvPr id="311" name="Google Shape;311;p30"/>
          <p:cNvSpPr txBox="1"/>
          <p:nvPr/>
        </p:nvSpPr>
        <p:spPr>
          <a:xfrm>
            <a:off x="404734" y="1025354"/>
            <a:ext cx="3384205" cy="156966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s-PE" sz="1600" u="none" cap="none" strike="noStrike">
                <a:solidFill>
                  <a:srgbClr val="262626"/>
                </a:solidFill>
                <a:latin typeface="Calibri"/>
                <a:ea typeface="Calibri"/>
                <a:cs typeface="Calibri"/>
                <a:sym typeface="Calibri"/>
              </a:rPr>
              <a:t>¿Qué es compromiso?</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es-PE" sz="1600" u="none" cap="none" strike="noStrike">
                <a:solidFill>
                  <a:srgbClr val="262626"/>
                </a:solidFill>
                <a:latin typeface="Calibri"/>
                <a:ea typeface="Calibri"/>
                <a:cs typeface="Calibri"/>
                <a:sym typeface="Calibri"/>
              </a:rPr>
              <a:t>El compromiso es la capacidad que tenemos las personas para tomar conciencia de la importancia de cumplir con algo que hemos pactado anteriormente.</a:t>
            </a:r>
            <a:endParaRPr b="0" i="0" sz="1600" u="none" cap="none" strike="noStrike">
              <a:solidFill>
                <a:srgbClr val="262626"/>
              </a:solidFill>
              <a:latin typeface="Calibri"/>
              <a:ea typeface="Calibri"/>
              <a:cs typeface="Calibri"/>
              <a:sym typeface="Calibri"/>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31"/>
          <p:cNvSpPr/>
          <p:nvPr/>
        </p:nvSpPr>
        <p:spPr>
          <a:xfrm>
            <a:off x="512023" y="331345"/>
            <a:ext cx="6417283" cy="200055"/>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300"/>
              <a:buFont typeface="Arial"/>
              <a:buNone/>
            </a:pPr>
            <a:r>
              <a:rPr b="0" i="0" lang="es-PE" sz="1300" u="none" cap="none" strike="noStrike">
                <a:solidFill>
                  <a:srgbClr val="438AD7"/>
                </a:solidFill>
                <a:latin typeface="Calibri"/>
                <a:ea typeface="Calibri"/>
                <a:cs typeface="Calibri"/>
                <a:sym typeface="Calibri"/>
              </a:rPr>
              <a:t>/ FALTA DE COMPROMISO</a:t>
            </a:r>
            <a:endParaRPr b="0" i="0" sz="1300" u="none" cap="none" strike="noStrike">
              <a:solidFill>
                <a:srgbClr val="438AD7"/>
              </a:solidFill>
              <a:latin typeface="Calibri"/>
              <a:ea typeface="Calibri"/>
              <a:cs typeface="Calibri"/>
              <a:sym typeface="Calibri"/>
            </a:endParaRPr>
          </a:p>
        </p:txBody>
      </p:sp>
      <p:sp>
        <p:nvSpPr>
          <p:cNvPr id="317" name="Google Shape;317;p31"/>
          <p:cNvSpPr/>
          <p:nvPr/>
        </p:nvSpPr>
        <p:spPr>
          <a:xfrm>
            <a:off x="404734" y="991969"/>
            <a:ext cx="3290768" cy="3447098"/>
          </a:xfrm>
          <a:prstGeom prst="rect">
            <a:avLst/>
          </a:prstGeom>
          <a:noFill/>
          <a:ln>
            <a:noFill/>
          </a:ln>
        </p:spPr>
        <p:txBody>
          <a:bodyPr anchorCtr="0" anchor="t" bIns="0" lIns="0" spcFirstLastPara="1" rIns="0" wrap="square" tIns="0">
            <a:spAutoFit/>
          </a:bodyPr>
          <a:lstStyle/>
          <a:p>
            <a:pPr indent="-184150" lvl="0" marL="184150" marR="0" rtl="0" algn="l">
              <a:lnSpc>
                <a:spcPct val="100000"/>
              </a:lnSpc>
              <a:spcBef>
                <a:spcPts val="0"/>
              </a:spcBef>
              <a:spcAft>
                <a:spcPts val="0"/>
              </a:spcAft>
              <a:buClr>
                <a:srgbClr val="8660A7"/>
              </a:buClr>
              <a:buSzPts val="1600"/>
              <a:buFont typeface="Arial"/>
              <a:buChar char="•"/>
            </a:pPr>
            <a:r>
              <a:rPr b="1" i="0" lang="es-PE" sz="1600" u="none" cap="none" strike="noStrike">
                <a:solidFill>
                  <a:schemeClr val="dk1"/>
                </a:solidFill>
                <a:latin typeface="Calibri"/>
                <a:ea typeface="Calibri"/>
                <a:cs typeface="Calibri"/>
                <a:sym typeface="Calibri"/>
              </a:rPr>
              <a:t>En el contexto de un equipo, el compromiso depende de dos cosas: de la </a:t>
            </a:r>
            <a:r>
              <a:rPr b="1" i="0" lang="es-PE" sz="1600" u="none" cap="none" strike="noStrike">
                <a:solidFill>
                  <a:srgbClr val="2EB1B5"/>
                </a:solidFill>
                <a:latin typeface="Calibri"/>
                <a:ea typeface="Calibri"/>
                <a:cs typeface="Calibri"/>
                <a:sym typeface="Calibri"/>
              </a:rPr>
              <a:t>claridad</a:t>
            </a:r>
            <a:r>
              <a:rPr b="1" i="0" lang="es-PE" sz="1600" u="none" cap="none" strike="noStrike">
                <a:solidFill>
                  <a:schemeClr val="dk1"/>
                </a:solidFill>
                <a:latin typeface="Calibri"/>
                <a:ea typeface="Calibri"/>
                <a:cs typeface="Calibri"/>
                <a:sym typeface="Calibri"/>
              </a:rPr>
              <a:t> y de la </a:t>
            </a:r>
            <a:r>
              <a:rPr b="1" i="0" lang="es-PE" sz="1600" u="none" cap="none" strike="noStrike">
                <a:solidFill>
                  <a:srgbClr val="2EB1B5"/>
                </a:solidFill>
                <a:latin typeface="Calibri"/>
                <a:ea typeface="Calibri"/>
                <a:cs typeface="Calibri"/>
                <a:sym typeface="Calibri"/>
              </a:rPr>
              <a:t>aceptación</a:t>
            </a:r>
            <a:r>
              <a:rPr b="1" i="0" lang="es-PE" sz="1600" u="none" cap="none" strike="noStrike">
                <a:solidFill>
                  <a:schemeClr val="dk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a:p>
            <a:pPr indent="-82550" lvl="0" marL="184150" marR="0" rtl="0" algn="l">
              <a:lnSpc>
                <a:spcPct val="100000"/>
              </a:lnSpc>
              <a:spcBef>
                <a:spcPts val="0"/>
              </a:spcBef>
              <a:spcAft>
                <a:spcPts val="0"/>
              </a:spcAft>
              <a:buClr>
                <a:srgbClr val="8660A7"/>
              </a:buClr>
              <a:buSzPts val="1600"/>
              <a:buFont typeface="Arial"/>
              <a:buNone/>
            </a:pPr>
            <a:r>
              <a:t/>
            </a:r>
            <a:endParaRPr b="0" i="0" sz="1600" u="none" cap="none" strike="noStrike">
              <a:solidFill>
                <a:schemeClr val="dk1"/>
              </a:solidFill>
              <a:latin typeface="Calibri"/>
              <a:ea typeface="Calibri"/>
              <a:cs typeface="Calibri"/>
              <a:sym typeface="Calibri"/>
            </a:endParaRPr>
          </a:p>
          <a:p>
            <a:pPr indent="-184150" lvl="0" marL="184150" marR="0" rtl="0" algn="l">
              <a:lnSpc>
                <a:spcPct val="100000"/>
              </a:lnSpc>
              <a:spcBef>
                <a:spcPts val="0"/>
              </a:spcBef>
              <a:spcAft>
                <a:spcPts val="0"/>
              </a:spcAft>
              <a:buClr>
                <a:srgbClr val="8660A7"/>
              </a:buClr>
              <a:buSzPts val="1600"/>
              <a:buFont typeface="Arial"/>
              <a:buChar char="•"/>
            </a:pPr>
            <a:r>
              <a:rPr b="0" i="0" lang="es-PE" sz="1600" u="none" cap="none" strike="noStrike">
                <a:solidFill>
                  <a:schemeClr val="dk1"/>
                </a:solidFill>
                <a:latin typeface="Calibri"/>
                <a:ea typeface="Calibri"/>
                <a:cs typeface="Calibri"/>
                <a:sym typeface="Calibri"/>
              </a:rPr>
              <a:t>Los grandes equipos adoptan decisiones claras y permanentes, y las concretan con la completa aceptación de todos sus miembros.</a:t>
            </a:r>
            <a:endParaRPr b="0" i="0" sz="1400" u="none" cap="none" strike="noStrike">
              <a:solidFill>
                <a:srgbClr val="000000"/>
              </a:solidFill>
              <a:latin typeface="Arial"/>
              <a:ea typeface="Arial"/>
              <a:cs typeface="Arial"/>
              <a:sym typeface="Arial"/>
            </a:endParaRPr>
          </a:p>
          <a:p>
            <a:pPr indent="-82550" lvl="0" marL="184150" marR="0" rtl="0" algn="l">
              <a:lnSpc>
                <a:spcPct val="100000"/>
              </a:lnSpc>
              <a:spcBef>
                <a:spcPts val="0"/>
              </a:spcBef>
              <a:spcAft>
                <a:spcPts val="0"/>
              </a:spcAft>
              <a:buClr>
                <a:srgbClr val="8660A7"/>
              </a:buClr>
              <a:buSzPts val="1600"/>
              <a:buFont typeface="Arial"/>
              <a:buNone/>
            </a:pPr>
            <a:r>
              <a:t/>
            </a:r>
            <a:endParaRPr b="0" i="0" sz="1600" u="none" cap="none" strike="noStrike">
              <a:solidFill>
                <a:schemeClr val="dk1"/>
              </a:solidFill>
              <a:latin typeface="Calibri"/>
              <a:ea typeface="Calibri"/>
              <a:cs typeface="Calibri"/>
              <a:sym typeface="Calibri"/>
            </a:endParaRPr>
          </a:p>
          <a:p>
            <a:pPr indent="-184150" lvl="0" marL="184150" marR="0" rtl="0" algn="l">
              <a:lnSpc>
                <a:spcPct val="100000"/>
              </a:lnSpc>
              <a:spcBef>
                <a:spcPts val="0"/>
              </a:spcBef>
              <a:spcAft>
                <a:spcPts val="0"/>
              </a:spcAft>
              <a:buClr>
                <a:srgbClr val="8660A7"/>
              </a:buClr>
              <a:buSzPts val="1600"/>
              <a:buFont typeface="Arial"/>
              <a:buChar char="•"/>
            </a:pPr>
            <a:r>
              <a:rPr b="0" i="0" lang="es-PE" sz="1600" u="none" cap="none" strike="noStrike">
                <a:solidFill>
                  <a:schemeClr val="dk1"/>
                </a:solidFill>
                <a:latin typeface="Calibri"/>
                <a:ea typeface="Calibri"/>
                <a:cs typeface="Calibri"/>
                <a:sym typeface="Calibri"/>
              </a:rPr>
              <a:t>Incluso se cuenta con la aceptación de quienes votaron en contra de esa decisión ya que ningún miembro del equipo tiene dudas sobre el apoyo que merece la decisión tomada.</a:t>
            </a:r>
            <a:endParaRPr b="0" i="0" sz="1400" u="none" cap="none" strike="noStrike">
              <a:solidFill>
                <a:srgbClr val="000000"/>
              </a:solidFill>
              <a:latin typeface="Arial"/>
              <a:ea typeface="Arial"/>
              <a:cs typeface="Arial"/>
              <a:sym typeface="Arial"/>
            </a:endParaRPr>
          </a:p>
        </p:txBody>
      </p:sp>
      <p:pic>
        <p:nvPicPr>
          <p:cNvPr descr="6 características importantes de un líder :: Openmet" id="318" name="Google Shape;318;p31"/>
          <p:cNvPicPr preferRelativeResize="0"/>
          <p:nvPr/>
        </p:nvPicPr>
        <p:blipFill rotWithShape="1">
          <a:blip r:embed="rId3">
            <a:alphaModFix/>
          </a:blip>
          <a:srcRect b="0" l="0" r="0" t="0"/>
          <a:stretch/>
        </p:blipFill>
        <p:spPr>
          <a:xfrm>
            <a:off x="3965605" y="796659"/>
            <a:ext cx="4940479" cy="3036395"/>
          </a:xfrm>
          <a:prstGeom prst="rect">
            <a:avLst/>
          </a:prstGeom>
          <a:noFill/>
          <a:ln>
            <a:noFill/>
          </a:ln>
        </p:spPr>
      </p:pic>
      <p:sp>
        <p:nvSpPr>
          <p:cNvPr id="319" name="Google Shape;319;p31"/>
          <p:cNvSpPr txBox="1"/>
          <p:nvPr/>
        </p:nvSpPr>
        <p:spPr>
          <a:xfrm>
            <a:off x="4400498" y="4149641"/>
            <a:ext cx="4070691" cy="107721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es-PE" sz="1600" u="none" cap="none" strike="noStrike">
                <a:solidFill>
                  <a:schemeClr val="dk1"/>
                </a:solidFill>
                <a:latin typeface="Calibri"/>
                <a:ea typeface="Calibri"/>
                <a:cs typeface="Calibri"/>
                <a:sym typeface="Calibri"/>
              </a:rPr>
              <a:t>COMPROMISO =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rPr b="1" i="0" lang="es-PE" sz="1600" u="none" cap="none" strike="noStrike">
                <a:solidFill>
                  <a:schemeClr val="dk1"/>
                </a:solidFill>
                <a:latin typeface="Calibri"/>
                <a:ea typeface="Calibri"/>
                <a:cs typeface="Calibri"/>
                <a:sym typeface="Calibri"/>
              </a:rPr>
              <a:t>(Confianza + Conflicto Constructivo)</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rPr b="1" i="0" lang="es-PE" sz="1600" u="none" cap="none" strike="noStrike">
                <a:solidFill>
                  <a:schemeClr val="dk1"/>
                </a:solidFill>
                <a:latin typeface="Calibri"/>
                <a:ea typeface="Calibri"/>
                <a:cs typeface="Calibri"/>
                <a:sym typeface="Calibri"/>
              </a:rPr>
              <a:t>X</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rPr b="1" i="0" lang="es-PE" sz="1600" u="none" cap="none" strike="noStrike">
                <a:solidFill>
                  <a:schemeClr val="dk1"/>
                </a:solidFill>
                <a:latin typeface="Calibri"/>
                <a:ea typeface="Calibri"/>
                <a:cs typeface="Calibri"/>
                <a:sym typeface="Calibri"/>
              </a:rPr>
              <a:t>(Claridad + Aceptación)</a:t>
            </a:r>
            <a:endParaRPr b="0" i="0" sz="1600" u="none" cap="none" strike="noStrike">
              <a:solidFill>
                <a:schemeClr val="dk1"/>
              </a:solidFill>
              <a:latin typeface="Calibri"/>
              <a:ea typeface="Calibri"/>
              <a:cs typeface="Calibri"/>
              <a:sym typeface="Calibri"/>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32"/>
          <p:cNvSpPr/>
          <p:nvPr/>
        </p:nvSpPr>
        <p:spPr>
          <a:xfrm>
            <a:off x="512023" y="331345"/>
            <a:ext cx="6417283" cy="200055"/>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300"/>
              <a:buFont typeface="Arial"/>
              <a:buNone/>
            </a:pPr>
            <a:r>
              <a:rPr b="0" i="0" lang="es-PE" sz="1300" u="none" cap="none" strike="noStrike">
                <a:solidFill>
                  <a:srgbClr val="438AD7"/>
                </a:solidFill>
                <a:latin typeface="Calibri"/>
                <a:ea typeface="Calibri"/>
                <a:cs typeface="Calibri"/>
                <a:sym typeface="Calibri"/>
              </a:rPr>
              <a:t>/ FALTA DE COMPROMISO</a:t>
            </a:r>
            <a:endParaRPr b="0" i="0" sz="1300" u="none" cap="none" strike="noStrike">
              <a:solidFill>
                <a:srgbClr val="438AD7"/>
              </a:solidFill>
              <a:latin typeface="Calibri"/>
              <a:ea typeface="Calibri"/>
              <a:cs typeface="Calibri"/>
              <a:sym typeface="Calibri"/>
            </a:endParaRPr>
          </a:p>
        </p:txBody>
      </p:sp>
      <p:cxnSp>
        <p:nvCxnSpPr>
          <p:cNvPr id="325" name="Google Shape;325;p32"/>
          <p:cNvCxnSpPr>
            <a:stCxn id="326" idx="0"/>
          </p:cNvCxnSpPr>
          <p:nvPr/>
        </p:nvCxnSpPr>
        <p:spPr>
          <a:xfrm flipH="1" rot="10800000">
            <a:off x="4331319" y="1834311"/>
            <a:ext cx="900" cy="2597100"/>
          </a:xfrm>
          <a:prstGeom prst="straightConnector1">
            <a:avLst/>
          </a:prstGeom>
          <a:noFill/>
          <a:ln cap="flat" cmpd="sng" w="28575">
            <a:solidFill>
              <a:srgbClr val="D8D8D8"/>
            </a:solidFill>
            <a:prstDash val="solid"/>
            <a:round/>
            <a:headEnd len="sm" w="sm" type="none"/>
            <a:tailEnd len="sm" w="sm" type="none"/>
          </a:ln>
        </p:spPr>
      </p:cxnSp>
      <p:cxnSp>
        <p:nvCxnSpPr>
          <p:cNvPr id="327" name="Google Shape;327;p32"/>
          <p:cNvCxnSpPr/>
          <p:nvPr/>
        </p:nvCxnSpPr>
        <p:spPr>
          <a:xfrm rot="10800000">
            <a:off x="3737790" y="1795700"/>
            <a:ext cx="593148" cy="0"/>
          </a:xfrm>
          <a:prstGeom prst="straightConnector1">
            <a:avLst/>
          </a:prstGeom>
          <a:noFill/>
          <a:ln cap="flat" cmpd="sng" w="28575">
            <a:solidFill>
              <a:srgbClr val="D8D8D8"/>
            </a:solidFill>
            <a:prstDash val="solid"/>
            <a:round/>
            <a:headEnd len="sm" w="sm" type="none"/>
            <a:tailEnd len="sm" w="sm" type="none"/>
          </a:ln>
        </p:spPr>
      </p:cxnSp>
      <p:cxnSp>
        <p:nvCxnSpPr>
          <p:cNvPr id="328" name="Google Shape;328;p32"/>
          <p:cNvCxnSpPr/>
          <p:nvPr/>
        </p:nvCxnSpPr>
        <p:spPr>
          <a:xfrm rot="10800000">
            <a:off x="3739522" y="2454419"/>
            <a:ext cx="593148" cy="0"/>
          </a:xfrm>
          <a:prstGeom prst="straightConnector1">
            <a:avLst/>
          </a:prstGeom>
          <a:noFill/>
          <a:ln cap="flat" cmpd="sng" w="28575">
            <a:solidFill>
              <a:srgbClr val="D8D8D8"/>
            </a:solidFill>
            <a:prstDash val="solid"/>
            <a:round/>
            <a:headEnd len="sm" w="sm" type="none"/>
            <a:tailEnd len="sm" w="sm" type="none"/>
          </a:ln>
        </p:spPr>
      </p:cxnSp>
      <p:grpSp>
        <p:nvGrpSpPr>
          <p:cNvPr id="329" name="Google Shape;329;p32"/>
          <p:cNvGrpSpPr/>
          <p:nvPr/>
        </p:nvGrpSpPr>
        <p:grpSpPr>
          <a:xfrm>
            <a:off x="4270025" y="2394760"/>
            <a:ext cx="122588" cy="122588"/>
            <a:chOff x="1295553" y="3553368"/>
            <a:chExt cx="212749" cy="212749"/>
          </a:xfrm>
        </p:grpSpPr>
        <p:sp>
          <p:nvSpPr>
            <p:cNvPr id="330" name="Google Shape;330;p32"/>
            <p:cNvSpPr/>
            <p:nvPr/>
          </p:nvSpPr>
          <p:spPr>
            <a:xfrm>
              <a:off x="1295553" y="3553368"/>
              <a:ext cx="212749" cy="212749"/>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31" name="Google Shape;331;p32"/>
            <p:cNvSpPr/>
            <p:nvPr/>
          </p:nvSpPr>
          <p:spPr>
            <a:xfrm>
              <a:off x="1324326" y="3582141"/>
              <a:ext cx="155202" cy="155202"/>
            </a:xfrm>
            <a:prstGeom prst="ellipse">
              <a:avLst/>
            </a:prstGeom>
            <a:solidFill>
              <a:srgbClr val="D81C8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cxnSp>
        <p:nvCxnSpPr>
          <p:cNvPr id="332" name="Google Shape;332;p32"/>
          <p:cNvCxnSpPr/>
          <p:nvPr/>
        </p:nvCxnSpPr>
        <p:spPr>
          <a:xfrm rot="10800000">
            <a:off x="3741254" y="3131093"/>
            <a:ext cx="593148" cy="0"/>
          </a:xfrm>
          <a:prstGeom prst="straightConnector1">
            <a:avLst/>
          </a:prstGeom>
          <a:noFill/>
          <a:ln cap="flat" cmpd="sng" w="28575">
            <a:solidFill>
              <a:srgbClr val="D8D8D8"/>
            </a:solidFill>
            <a:prstDash val="solid"/>
            <a:round/>
            <a:headEnd len="sm" w="sm" type="none"/>
            <a:tailEnd len="sm" w="sm" type="none"/>
          </a:ln>
        </p:spPr>
      </p:cxnSp>
      <p:grpSp>
        <p:nvGrpSpPr>
          <p:cNvPr id="333" name="Google Shape;333;p32"/>
          <p:cNvGrpSpPr/>
          <p:nvPr/>
        </p:nvGrpSpPr>
        <p:grpSpPr>
          <a:xfrm>
            <a:off x="4270025" y="3073809"/>
            <a:ext cx="122588" cy="122588"/>
            <a:chOff x="1295553" y="3553368"/>
            <a:chExt cx="212749" cy="212749"/>
          </a:xfrm>
        </p:grpSpPr>
        <p:sp>
          <p:nvSpPr>
            <p:cNvPr id="334" name="Google Shape;334;p32"/>
            <p:cNvSpPr/>
            <p:nvPr/>
          </p:nvSpPr>
          <p:spPr>
            <a:xfrm>
              <a:off x="1295553" y="3553368"/>
              <a:ext cx="212749" cy="212749"/>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35" name="Google Shape;335;p32"/>
            <p:cNvSpPr/>
            <p:nvPr/>
          </p:nvSpPr>
          <p:spPr>
            <a:xfrm>
              <a:off x="1324326" y="3582141"/>
              <a:ext cx="155202" cy="155202"/>
            </a:xfrm>
            <a:prstGeom prst="ellipse">
              <a:avLst/>
            </a:prstGeom>
            <a:solidFill>
              <a:srgbClr val="EA8F1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cxnSp>
        <p:nvCxnSpPr>
          <p:cNvPr id="336" name="Google Shape;336;p32"/>
          <p:cNvCxnSpPr/>
          <p:nvPr/>
        </p:nvCxnSpPr>
        <p:spPr>
          <a:xfrm rot="10800000">
            <a:off x="3727400" y="3802406"/>
            <a:ext cx="593148" cy="0"/>
          </a:xfrm>
          <a:prstGeom prst="straightConnector1">
            <a:avLst/>
          </a:prstGeom>
          <a:noFill/>
          <a:ln cap="flat" cmpd="sng" w="28575">
            <a:solidFill>
              <a:srgbClr val="D8D8D8"/>
            </a:solidFill>
            <a:prstDash val="solid"/>
            <a:round/>
            <a:headEnd len="sm" w="sm" type="none"/>
            <a:tailEnd len="sm" w="sm" type="none"/>
          </a:ln>
        </p:spPr>
      </p:cxnSp>
      <p:grpSp>
        <p:nvGrpSpPr>
          <p:cNvPr id="337" name="Google Shape;337;p32"/>
          <p:cNvGrpSpPr/>
          <p:nvPr/>
        </p:nvGrpSpPr>
        <p:grpSpPr>
          <a:xfrm>
            <a:off x="4270025" y="3741358"/>
            <a:ext cx="122588" cy="122588"/>
            <a:chOff x="1295553" y="3553368"/>
            <a:chExt cx="212749" cy="212749"/>
          </a:xfrm>
        </p:grpSpPr>
        <p:sp>
          <p:nvSpPr>
            <p:cNvPr id="338" name="Google Shape;338;p32"/>
            <p:cNvSpPr/>
            <p:nvPr/>
          </p:nvSpPr>
          <p:spPr>
            <a:xfrm>
              <a:off x="1295553" y="3553368"/>
              <a:ext cx="212749" cy="212749"/>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39" name="Google Shape;339;p32"/>
            <p:cNvSpPr/>
            <p:nvPr/>
          </p:nvSpPr>
          <p:spPr>
            <a:xfrm>
              <a:off x="1324326" y="3582141"/>
              <a:ext cx="155202" cy="155202"/>
            </a:xfrm>
            <a:prstGeom prst="ellipse">
              <a:avLst/>
            </a:prstGeom>
            <a:solidFill>
              <a:srgbClr val="8660A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cxnSp>
        <p:nvCxnSpPr>
          <p:cNvPr id="340" name="Google Shape;340;p32"/>
          <p:cNvCxnSpPr/>
          <p:nvPr/>
        </p:nvCxnSpPr>
        <p:spPr>
          <a:xfrm rot="10800000">
            <a:off x="3739523" y="4472555"/>
            <a:ext cx="593148" cy="0"/>
          </a:xfrm>
          <a:prstGeom prst="straightConnector1">
            <a:avLst/>
          </a:prstGeom>
          <a:noFill/>
          <a:ln cap="flat" cmpd="sng" w="28575">
            <a:solidFill>
              <a:srgbClr val="D8D8D8"/>
            </a:solidFill>
            <a:prstDash val="solid"/>
            <a:round/>
            <a:headEnd len="sm" w="sm" type="none"/>
            <a:tailEnd len="sm" w="sm" type="none"/>
          </a:ln>
        </p:spPr>
      </p:cxnSp>
      <p:grpSp>
        <p:nvGrpSpPr>
          <p:cNvPr id="341" name="Google Shape;341;p32"/>
          <p:cNvGrpSpPr/>
          <p:nvPr/>
        </p:nvGrpSpPr>
        <p:grpSpPr>
          <a:xfrm>
            <a:off x="4270025" y="4414832"/>
            <a:ext cx="122588" cy="122588"/>
            <a:chOff x="1295553" y="3553368"/>
            <a:chExt cx="212749" cy="212749"/>
          </a:xfrm>
        </p:grpSpPr>
        <p:sp>
          <p:nvSpPr>
            <p:cNvPr id="342" name="Google Shape;342;p32"/>
            <p:cNvSpPr/>
            <p:nvPr/>
          </p:nvSpPr>
          <p:spPr>
            <a:xfrm>
              <a:off x="1295553" y="3553368"/>
              <a:ext cx="212749" cy="212749"/>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26" name="Google Shape;326;p32"/>
            <p:cNvSpPr/>
            <p:nvPr/>
          </p:nvSpPr>
          <p:spPr>
            <a:xfrm>
              <a:off x="1324326" y="3582141"/>
              <a:ext cx="155202" cy="155202"/>
            </a:xfrm>
            <a:prstGeom prst="ellipse">
              <a:avLst/>
            </a:prstGeom>
            <a:solidFill>
              <a:srgbClr val="01A89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nvGrpSpPr>
          <p:cNvPr id="343" name="Google Shape;343;p32"/>
          <p:cNvGrpSpPr/>
          <p:nvPr/>
        </p:nvGrpSpPr>
        <p:grpSpPr>
          <a:xfrm>
            <a:off x="4270025" y="1745060"/>
            <a:ext cx="122588" cy="122588"/>
            <a:chOff x="1295553" y="3553368"/>
            <a:chExt cx="212749" cy="212749"/>
          </a:xfrm>
        </p:grpSpPr>
        <p:sp>
          <p:nvSpPr>
            <p:cNvPr id="344" name="Google Shape;344;p32"/>
            <p:cNvSpPr/>
            <p:nvPr/>
          </p:nvSpPr>
          <p:spPr>
            <a:xfrm>
              <a:off x="1295553" y="3553368"/>
              <a:ext cx="212749" cy="212749"/>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45" name="Google Shape;345;p32"/>
            <p:cNvSpPr/>
            <p:nvPr/>
          </p:nvSpPr>
          <p:spPr>
            <a:xfrm>
              <a:off x="1324326" y="3582141"/>
              <a:ext cx="155202" cy="155202"/>
            </a:xfrm>
            <a:prstGeom prst="ellipse">
              <a:avLst/>
            </a:prstGeom>
            <a:solidFill>
              <a:srgbClr val="9DCA3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sp>
        <p:nvSpPr>
          <p:cNvPr id="346" name="Google Shape;346;p32"/>
          <p:cNvSpPr/>
          <p:nvPr/>
        </p:nvSpPr>
        <p:spPr>
          <a:xfrm>
            <a:off x="684213" y="1528757"/>
            <a:ext cx="3409265" cy="519147"/>
          </a:xfrm>
          <a:prstGeom prst="roundRect">
            <a:avLst>
              <a:gd fmla="val 16667" name="adj"/>
            </a:avLst>
          </a:prstGeom>
          <a:solidFill>
            <a:srgbClr val="9DCA3B"/>
          </a:solidFill>
          <a:ln>
            <a:noFill/>
          </a:ln>
        </p:spPr>
        <p:txBody>
          <a:bodyPr anchorCtr="0" anchor="ctr" bIns="45700" lIns="91425" spcFirstLastPara="1" rIns="91425" wrap="square" tIns="45700">
            <a:noAutofit/>
          </a:bodyPr>
          <a:lstStyle/>
          <a:p>
            <a:pPr indent="0" lvl="0" marL="317500" marR="0" rtl="0" algn="l">
              <a:lnSpc>
                <a:spcPct val="90000"/>
              </a:lnSpc>
              <a:spcBef>
                <a:spcPts val="0"/>
              </a:spcBef>
              <a:spcAft>
                <a:spcPts val="0"/>
              </a:spcAft>
              <a:buClr>
                <a:srgbClr val="000000"/>
              </a:buClr>
              <a:buSzPts val="1400"/>
              <a:buFont typeface="Arial"/>
              <a:buNone/>
            </a:pPr>
            <a:r>
              <a:rPr b="1" i="0" lang="es-PE" sz="1400" u="none" cap="none" strike="noStrike">
                <a:solidFill>
                  <a:schemeClr val="lt1"/>
                </a:solidFill>
                <a:latin typeface="Calibri"/>
                <a:ea typeface="Calibri"/>
                <a:cs typeface="Calibri"/>
                <a:sym typeface="Calibri"/>
              </a:rPr>
              <a:t>EL COMPROMISO NACE DE LA LIBERTAD NO DE LA IMPOSICIÓN.</a:t>
            </a:r>
            <a:endParaRPr b="0" i="0" sz="1400" u="none" cap="none" strike="noStrike">
              <a:solidFill>
                <a:srgbClr val="000000"/>
              </a:solidFill>
              <a:latin typeface="Arial"/>
              <a:ea typeface="Arial"/>
              <a:cs typeface="Arial"/>
              <a:sym typeface="Arial"/>
            </a:endParaRPr>
          </a:p>
        </p:txBody>
      </p:sp>
      <p:sp>
        <p:nvSpPr>
          <p:cNvPr id="347" name="Google Shape;347;p32"/>
          <p:cNvSpPr/>
          <p:nvPr/>
        </p:nvSpPr>
        <p:spPr>
          <a:xfrm>
            <a:off x="684213" y="2194846"/>
            <a:ext cx="3409265" cy="519147"/>
          </a:xfrm>
          <a:prstGeom prst="roundRect">
            <a:avLst>
              <a:gd fmla="val 16667" name="adj"/>
            </a:avLst>
          </a:prstGeom>
          <a:solidFill>
            <a:srgbClr val="D81C85"/>
          </a:solidFill>
          <a:ln>
            <a:noFill/>
          </a:ln>
        </p:spPr>
        <p:txBody>
          <a:bodyPr anchorCtr="0" anchor="ctr" bIns="45700" lIns="91425" spcFirstLastPara="1" rIns="91425" wrap="square" tIns="45700">
            <a:noAutofit/>
          </a:bodyPr>
          <a:lstStyle/>
          <a:p>
            <a:pPr indent="0" lvl="0" marL="317500" marR="0" rtl="0" algn="l">
              <a:lnSpc>
                <a:spcPct val="90000"/>
              </a:lnSpc>
              <a:spcBef>
                <a:spcPts val="0"/>
              </a:spcBef>
              <a:spcAft>
                <a:spcPts val="0"/>
              </a:spcAft>
              <a:buClr>
                <a:srgbClr val="000000"/>
              </a:buClr>
              <a:buSzPts val="1400"/>
              <a:buFont typeface="Arial"/>
              <a:buNone/>
            </a:pPr>
            <a:r>
              <a:rPr b="1" i="0" lang="es-PE" sz="1400" u="none" cap="none" strike="noStrike">
                <a:solidFill>
                  <a:schemeClr val="lt1"/>
                </a:solidFill>
                <a:latin typeface="Calibri"/>
                <a:ea typeface="Calibri"/>
                <a:cs typeface="Calibri"/>
                <a:sym typeface="Calibri"/>
              </a:rPr>
              <a:t>EL COMPROMISO SE SIENTE, ES EMOCIONAL.</a:t>
            </a:r>
            <a:endParaRPr b="0" i="0" sz="1400" u="none" cap="none" strike="noStrike">
              <a:solidFill>
                <a:srgbClr val="000000"/>
              </a:solidFill>
              <a:latin typeface="Arial"/>
              <a:ea typeface="Arial"/>
              <a:cs typeface="Arial"/>
              <a:sym typeface="Arial"/>
            </a:endParaRPr>
          </a:p>
        </p:txBody>
      </p:sp>
      <p:sp>
        <p:nvSpPr>
          <p:cNvPr id="348" name="Google Shape;348;p32"/>
          <p:cNvSpPr/>
          <p:nvPr/>
        </p:nvSpPr>
        <p:spPr>
          <a:xfrm>
            <a:off x="684213" y="2871520"/>
            <a:ext cx="3409265" cy="519147"/>
          </a:xfrm>
          <a:prstGeom prst="roundRect">
            <a:avLst>
              <a:gd fmla="val 16667" name="adj"/>
            </a:avLst>
          </a:prstGeom>
          <a:solidFill>
            <a:srgbClr val="EA8F15"/>
          </a:solidFill>
          <a:ln>
            <a:noFill/>
          </a:ln>
        </p:spPr>
        <p:txBody>
          <a:bodyPr anchorCtr="0" anchor="ctr" bIns="45700" lIns="91425" spcFirstLastPara="1" rIns="91425" wrap="square" tIns="45700">
            <a:noAutofit/>
          </a:bodyPr>
          <a:lstStyle/>
          <a:p>
            <a:pPr indent="4761" lvl="0" marL="312738" marR="0" rtl="0" algn="l">
              <a:lnSpc>
                <a:spcPct val="90000"/>
              </a:lnSpc>
              <a:spcBef>
                <a:spcPts val="0"/>
              </a:spcBef>
              <a:spcAft>
                <a:spcPts val="0"/>
              </a:spcAft>
              <a:buClr>
                <a:srgbClr val="000000"/>
              </a:buClr>
              <a:buSzPts val="1400"/>
              <a:buFont typeface="Arial"/>
              <a:buNone/>
            </a:pPr>
            <a:r>
              <a:rPr b="1" i="0" lang="es-PE" sz="1400" u="none" cap="none" strike="noStrike">
                <a:solidFill>
                  <a:schemeClr val="lt1"/>
                </a:solidFill>
                <a:latin typeface="Calibri"/>
                <a:ea typeface="Calibri"/>
                <a:cs typeface="Calibri"/>
                <a:sym typeface="Calibri"/>
              </a:rPr>
              <a:t>EL COMPROMISO SE GESTIONA EN LA CERCANÍA DE LAS RELACIONES.</a:t>
            </a:r>
            <a:endParaRPr b="0" i="0" sz="1400" u="none" cap="none" strike="noStrike">
              <a:solidFill>
                <a:srgbClr val="000000"/>
              </a:solidFill>
              <a:latin typeface="Arial"/>
              <a:ea typeface="Arial"/>
              <a:cs typeface="Arial"/>
              <a:sym typeface="Arial"/>
            </a:endParaRPr>
          </a:p>
        </p:txBody>
      </p:sp>
      <p:sp>
        <p:nvSpPr>
          <p:cNvPr id="349" name="Google Shape;349;p32"/>
          <p:cNvSpPr/>
          <p:nvPr/>
        </p:nvSpPr>
        <p:spPr>
          <a:xfrm>
            <a:off x="684213" y="3536860"/>
            <a:ext cx="3409265" cy="519147"/>
          </a:xfrm>
          <a:prstGeom prst="roundRect">
            <a:avLst>
              <a:gd fmla="val 16667" name="adj"/>
            </a:avLst>
          </a:prstGeom>
          <a:solidFill>
            <a:srgbClr val="8660A7"/>
          </a:solidFill>
          <a:ln>
            <a:noFill/>
          </a:ln>
        </p:spPr>
        <p:txBody>
          <a:bodyPr anchorCtr="0" anchor="ctr" bIns="45700" lIns="91425" spcFirstLastPara="1" rIns="91425" wrap="square" tIns="45700">
            <a:noAutofit/>
          </a:bodyPr>
          <a:lstStyle/>
          <a:p>
            <a:pPr indent="4761" lvl="0" marL="312738" marR="0" rtl="0" algn="l">
              <a:lnSpc>
                <a:spcPct val="90000"/>
              </a:lnSpc>
              <a:spcBef>
                <a:spcPts val="0"/>
              </a:spcBef>
              <a:spcAft>
                <a:spcPts val="0"/>
              </a:spcAft>
              <a:buClr>
                <a:srgbClr val="000000"/>
              </a:buClr>
              <a:buSzPts val="1400"/>
              <a:buFont typeface="Arial"/>
              <a:buNone/>
            </a:pPr>
            <a:r>
              <a:rPr b="1" i="0" lang="es-PE" sz="1400" u="none" cap="none" strike="noStrike">
                <a:solidFill>
                  <a:schemeClr val="lt1"/>
                </a:solidFill>
                <a:latin typeface="Calibri"/>
                <a:ea typeface="Calibri"/>
                <a:cs typeface="Calibri"/>
                <a:sym typeface="Calibri"/>
              </a:rPr>
              <a:t>EL COMPROMISO SE BASA EN LA CONGRUENCIA Y EN LA HONESTIDAD.</a:t>
            </a:r>
            <a:endParaRPr b="0" i="0" sz="1400" u="none" cap="none" strike="noStrike">
              <a:solidFill>
                <a:srgbClr val="000000"/>
              </a:solidFill>
              <a:latin typeface="Arial"/>
              <a:ea typeface="Arial"/>
              <a:cs typeface="Arial"/>
              <a:sym typeface="Arial"/>
            </a:endParaRPr>
          </a:p>
        </p:txBody>
      </p:sp>
      <p:sp>
        <p:nvSpPr>
          <p:cNvPr id="350" name="Google Shape;350;p32"/>
          <p:cNvSpPr/>
          <p:nvPr/>
        </p:nvSpPr>
        <p:spPr>
          <a:xfrm>
            <a:off x="684213" y="4225648"/>
            <a:ext cx="3409265" cy="519147"/>
          </a:xfrm>
          <a:prstGeom prst="roundRect">
            <a:avLst>
              <a:gd fmla="val 16667" name="adj"/>
            </a:avLst>
          </a:prstGeom>
          <a:solidFill>
            <a:srgbClr val="01A89E"/>
          </a:solidFill>
          <a:ln>
            <a:noFill/>
          </a:ln>
        </p:spPr>
        <p:txBody>
          <a:bodyPr anchorCtr="0" anchor="ctr" bIns="45700" lIns="91425" spcFirstLastPara="1" rIns="91425" wrap="square" tIns="45700">
            <a:noAutofit/>
          </a:bodyPr>
          <a:lstStyle/>
          <a:p>
            <a:pPr indent="0" lvl="0" marL="317500" marR="0" rtl="0" algn="l">
              <a:lnSpc>
                <a:spcPct val="90000"/>
              </a:lnSpc>
              <a:spcBef>
                <a:spcPts val="0"/>
              </a:spcBef>
              <a:spcAft>
                <a:spcPts val="0"/>
              </a:spcAft>
              <a:buClr>
                <a:srgbClr val="000000"/>
              </a:buClr>
              <a:buSzPts val="1400"/>
              <a:buFont typeface="Arial"/>
              <a:buNone/>
            </a:pPr>
            <a:r>
              <a:rPr b="1" i="0" lang="es-PE" sz="1400" u="none" cap="none" strike="noStrike">
                <a:solidFill>
                  <a:schemeClr val="lt1"/>
                </a:solidFill>
                <a:latin typeface="Calibri"/>
                <a:ea typeface="Calibri"/>
                <a:cs typeface="Calibri"/>
                <a:sym typeface="Calibri"/>
              </a:rPr>
              <a:t>EL COMPROMISO COMIENZA </a:t>
            </a:r>
            <a:br>
              <a:rPr b="1" i="0" lang="es-PE" sz="1400" u="none" cap="none" strike="noStrike">
                <a:solidFill>
                  <a:schemeClr val="lt1"/>
                </a:solidFill>
                <a:latin typeface="Calibri"/>
                <a:ea typeface="Calibri"/>
                <a:cs typeface="Calibri"/>
                <a:sym typeface="Calibri"/>
              </a:rPr>
            </a:br>
            <a:r>
              <a:rPr b="1" i="0" lang="es-PE" sz="1400" u="none" cap="none" strike="noStrike">
                <a:solidFill>
                  <a:schemeClr val="lt1"/>
                </a:solidFill>
                <a:latin typeface="Calibri"/>
                <a:ea typeface="Calibri"/>
                <a:cs typeface="Calibri"/>
                <a:sym typeface="Calibri"/>
              </a:rPr>
              <a:t>POR UNO MISMO.</a:t>
            </a:r>
            <a:endParaRPr b="0" i="0" sz="1400" u="none" cap="none" strike="noStrike">
              <a:solidFill>
                <a:srgbClr val="000000"/>
              </a:solidFill>
              <a:latin typeface="Arial"/>
              <a:ea typeface="Arial"/>
              <a:cs typeface="Arial"/>
              <a:sym typeface="Arial"/>
            </a:endParaRPr>
          </a:p>
        </p:txBody>
      </p:sp>
      <p:sp>
        <p:nvSpPr>
          <p:cNvPr id="351" name="Google Shape;351;p32"/>
          <p:cNvSpPr txBox="1"/>
          <p:nvPr/>
        </p:nvSpPr>
        <p:spPr>
          <a:xfrm>
            <a:off x="725725" y="1606262"/>
            <a:ext cx="479897"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s-PE" sz="2400" u="none" cap="none" strike="noStrike">
                <a:solidFill>
                  <a:schemeClr val="lt1"/>
                </a:solidFill>
                <a:latin typeface="Calibri"/>
                <a:ea typeface="Calibri"/>
                <a:cs typeface="Calibri"/>
                <a:sym typeface="Calibri"/>
              </a:rPr>
              <a:t>1.</a:t>
            </a:r>
            <a:endParaRPr b="0" i="0" sz="1400" u="none" cap="none" strike="noStrike">
              <a:solidFill>
                <a:srgbClr val="000000"/>
              </a:solidFill>
              <a:latin typeface="Arial"/>
              <a:ea typeface="Arial"/>
              <a:cs typeface="Arial"/>
              <a:sym typeface="Arial"/>
            </a:endParaRPr>
          </a:p>
        </p:txBody>
      </p:sp>
      <p:sp>
        <p:nvSpPr>
          <p:cNvPr id="352" name="Google Shape;352;p32"/>
          <p:cNvSpPr txBox="1"/>
          <p:nvPr/>
        </p:nvSpPr>
        <p:spPr>
          <a:xfrm>
            <a:off x="725725" y="2271796"/>
            <a:ext cx="479897"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s-PE" sz="2400" u="none" cap="none" strike="noStrike">
                <a:solidFill>
                  <a:schemeClr val="lt1"/>
                </a:solidFill>
                <a:latin typeface="Calibri"/>
                <a:ea typeface="Calibri"/>
                <a:cs typeface="Calibri"/>
                <a:sym typeface="Calibri"/>
              </a:rPr>
              <a:t>2.</a:t>
            </a:r>
            <a:endParaRPr b="1" i="0" sz="2400" u="none" cap="none" strike="noStrike">
              <a:solidFill>
                <a:schemeClr val="lt1"/>
              </a:solidFill>
              <a:latin typeface="Calibri"/>
              <a:ea typeface="Calibri"/>
              <a:cs typeface="Calibri"/>
              <a:sym typeface="Calibri"/>
            </a:endParaRPr>
          </a:p>
        </p:txBody>
      </p:sp>
      <p:sp>
        <p:nvSpPr>
          <p:cNvPr id="353" name="Google Shape;353;p32"/>
          <p:cNvSpPr txBox="1"/>
          <p:nvPr/>
        </p:nvSpPr>
        <p:spPr>
          <a:xfrm>
            <a:off x="725725" y="2945561"/>
            <a:ext cx="479897"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s-PE" sz="2400" u="none" cap="none" strike="noStrike">
                <a:solidFill>
                  <a:schemeClr val="lt1"/>
                </a:solidFill>
                <a:latin typeface="Calibri"/>
                <a:ea typeface="Calibri"/>
                <a:cs typeface="Calibri"/>
                <a:sym typeface="Calibri"/>
              </a:rPr>
              <a:t>3.</a:t>
            </a:r>
            <a:endParaRPr b="0" i="0" sz="1400" u="none" cap="none" strike="noStrike">
              <a:solidFill>
                <a:srgbClr val="000000"/>
              </a:solidFill>
              <a:latin typeface="Arial"/>
              <a:ea typeface="Arial"/>
              <a:cs typeface="Arial"/>
              <a:sym typeface="Arial"/>
            </a:endParaRPr>
          </a:p>
        </p:txBody>
      </p:sp>
      <p:sp>
        <p:nvSpPr>
          <p:cNvPr id="354" name="Google Shape;354;p32"/>
          <p:cNvSpPr txBox="1"/>
          <p:nvPr/>
        </p:nvSpPr>
        <p:spPr>
          <a:xfrm>
            <a:off x="725725" y="3614607"/>
            <a:ext cx="479897"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s-PE" sz="2400" u="none" cap="none" strike="noStrike">
                <a:solidFill>
                  <a:schemeClr val="lt1"/>
                </a:solidFill>
                <a:latin typeface="Calibri"/>
                <a:ea typeface="Calibri"/>
                <a:cs typeface="Calibri"/>
                <a:sym typeface="Calibri"/>
              </a:rPr>
              <a:t>4.</a:t>
            </a:r>
            <a:endParaRPr b="0" i="0" sz="1400" u="none" cap="none" strike="noStrike">
              <a:solidFill>
                <a:srgbClr val="000000"/>
              </a:solidFill>
              <a:latin typeface="Arial"/>
              <a:ea typeface="Arial"/>
              <a:cs typeface="Arial"/>
              <a:sym typeface="Arial"/>
            </a:endParaRPr>
          </a:p>
        </p:txBody>
      </p:sp>
      <p:sp>
        <p:nvSpPr>
          <p:cNvPr id="355" name="Google Shape;355;p32"/>
          <p:cNvSpPr txBox="1"/>
          <p:nvPr/>
        </p:nvSpPr>
        <p:spPr>
          <a:xfrm>
            <a:off x="733647" y="4309543"/>
            <a:ext cx="479897"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s-PE" sz="2400" u="none" cap="none" strike="noStrike">
                <a:solidFill>
                  <a:schemeClr val="lt1"/>
                </a:solidFill>
                <a:latin typeface="Calibri"/>
                <a:ea typeface="Calibri"/>
                <a:cs typeface="Calibri"/>
                <a:sym typeface="Calibri"/>
              </a:rPr>
              <a:t>5.</a:t>
            </a:r>
            <a:endParaRPr b="0" i="0" sz="1400" u="none" cap="none" strike="noStrike">
              <a:solidFill>
                <a:srgbClr val="000000"/>
              </a:solidFill>
              <a:latin typeface="Arial"/>
              <a:ea typeface="Arial"/>
              <a:cs typeface="Arial"/>
              <a:sym typeface="Arial"/>
            </a:endParaRPr>
          </a:p>
        </p:txBody>
      </p:sp>
      <p:pic>
        <p:nvPicPr>
          <p:cNvPr id="356" name="Google Shape;356;p32"/>
          <p:cNvPicPr preferRelativeResize="0"/>
          <p:nvPr/>
        </p:nvPicPr>
        <p:blipFill rotWithShape="1">
          <a:blip r:embed="rId3">
            <a:alphaModFix/>
          </a:blip>
          <a:srcRect b="0" l="0" r="0" t="0"/>
          <a:stretch/>
        </p:blipFill>
        <p:spPr>
          <a:xfrm>
            <a:off x="4751388" y="516390"/>
            <a:ext cx="3889375" cy="4681084"/>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33"/>
          <p:cNvSpPr/>
          <p:nvPr/>
        </p:nvSpPr>
        <p:spPr>
          <a:xfrm>
            <a:off x="512023" y="331345"/>
            <a:ext cx="6417283" cy="200055"/>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300"/>
              <a:buFont typeface="Arial"/>
              <a:buNone/>
            </a:pPr>
            <a:r>
              <a:rPr b="0" i="0" lang="es-PE" sz="1300" u="none" cap="none" strike="noStrike">
                <a:solidFill>
                  <a:srgbClr val="438AD7"/>
                </a:solidFill>
                <a:latin typeface="Calibri"/>
                <a:ea typeface="Calibri"/>
                <a:cs typeface="Calibri"/>
                <a:sym typeface="Calibri"/>
              </a:rPr>
              <a:t>/ FALTA DE COMPROMISO</a:t>
            </a:r>
            <a:endParaRPr b="0" i="0" sz="1300" u="none" cap="none" strike="noStrike">
              <a:solidFill>
                <a:srgbClr val="438AD7"/>
              </a:solidFill>
              <a:latin typeface="Calibri"/>
              <a:ea typeface="Calibri"/>
              <a:cs typeface="Calibri"/>
              <a:sym typeface="Calibri"/>
            </a:endParaRPr>
          </a:p>
        </p:txBody>
      </p:sp>
      <p:sp>
        <p:nvSpPr>
          <p:cNvPr id="362" name="Google Shape;362;p33"/>
          <p:cNvSpPr txBox="1"/>
          <p:nvPr/>
        </p:nvSpPr>
        <p:spPr>
          <a:xfrm>
            <a:off x="517092" y="1562100"/>
            <a:ext cx="3875400" cy="1970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600"/>
              <a:buFont typeface="Arial"/>
              <a:buNone/>
            </a:pPr>
            <a:r>
              <a:rPr b="0" i="0" lang="es-PE" sz="1600" u="none" cap="none" strike="noStrike">
                <a:solidFill>
                  <a:schemeClr val="dk1"/>
                </a:solidFill>
                <a:latin typeface="Calibri"/>
                <a:ea typeface="Calibri"/>
                <a:cs typeface="Calibri"/>
                <a:sym typeface="Calibri"/>
              </a:rPr>
              <a:t>Los miembros del equipo deben de sentirse libres al comprometerse con los miembros del equipo, los líderes deben de ser capaces de generar la influencia necesaria para que logren ese compromiso en sus miembros. El imponer el compromiso puede generar resentimiento y por lo tanto generar el efecto contrario en los miembros del equipo.</a:t>
            </a:r>
            <a:endParaRPr b="0" i="0" sz="1600" u="none" cap="none" strike="noStrike">
              <a:solidFill>
                <a:schemeClr val="dk1"/>
              </a:solidFill>
              <a:latin typeface="Calibri"/>
              <a:ea typeface="Calibri"/>
              <a:cs typeface="Calibri"/>
              <a:sym typeface="Calibri"/>
            </a:endParaRPr>
          </a:p>
        </p:txBody>
      </p:sp>
      <p:sp>
        <p:nvSpPr>
          <p:cNvPr id="363" name="Google Shape;363;p33"/>
          <p:cNvSpPr/>
          <p:nvPr/>
        </p:nvSpPr>
        <p:spPr>
          <a:xfrm>
            <a:off x="826505" y="925234"/>
            <a:ext cx="3566108" cy="443997"/>
          </a:xfrm>
          <a:prstGeom prst="rect">
            <a:avLst/>
          </a:prstGeom>
          <a:solidFill>
            <a:srgbClr val="9DCA3B"/>
          </a:solidFill>
          <a:ln>
            <a:noFill/>
          </a:ln>
        </p:spPr>
        <p:txBody>
          <a:bodyPr anchorCtr="0" anchor="ctr" bIns="0" lIns="108000" spcFirstLastPara="1" rIns="0" wrap="square" tIns="0">
            <a:noAutofit/>
          </a:bodyPr>
          <a:lstStyle/>
          <a:p>
            <a:pPr indent="0" lvl="0" marL="88900" marR="0" rtl="0" algn="l">
              <a:lnSpc>
                <a:spcPct val="90000"/>
              </a:lnSpc>
              <a:spcBef>
                <a:spcPts val="0"/>
              </a:spcBef>
              <a:spcAft>
                <a:spcPts val="0"/>
              </a:spcAft>
              <a:buClr>
                <a:srgbClr val="000000"/>
              </a:buClr>
              <a:buSzPts val="1400"/>
              <a:buFont typeface="Arial"/>
              <a:buNone/>
            </a:pPr>
            <a:r>
              <a:rPr b="1" i="0" lang="es-PE" sz="1400" u="none" cap="none" strike="noStrike">
                <a:solidFill>
                  <a:schemeClr val="lt1"/>
                </a:solidFill>
                <a:latin typeface="Calibri"/>
                <a:ea typeface="Calibri"/>
                <a:cs typeface="Calibri"/>
                <a:sym typeface="Calibri"/>
              </a:rPr>
              <a:t>EL COMPROMISO NACE DE LA LIBERTAD </a:t>
            </a:r>
            <a:br>
              <a:rPr b="1" i="0" lang="es-PE" sz="1400" u="none" cap="none" strike="noStrike">
                <a:solidFill>
                  <a:schemeClr val="lt1"/>
                </a:solidFill>
                <a:latin typeface="Calibri"/>
                <a:ea typeface="Calibri"/>
                <a:cs typeface="Calibri"/>
                <a:sym typeface="Calibri"/>
              </a:rPr>
            </a:br>
            <a:r>
              <a:rPr b="1" i="0" lang="es-PE" sz="1400" u="none" cap="none" strike="noStrike">
                <a:solidFill>
                  <a:schemeClr val="lt1"/>
                </a:solidFill>
                <a:latin typeface="Calibri"/>
                <a:ea typeface="Calibri"/>
                <a:cs typeface="Calibri"/>
                <a:sym typeface="Calibri"/>
              </a:rPr>
              <a:t>NO DE LA IMPOSICIÓN.</a:t>
            </a:r>
            <a:endParaRPr b="0" i="0" sz="1400" u="none" cap="none" strike="noStrike">
              <a:solidFill>
                <a:srgbClr val="000000"/>
              </a:solidFill>
              <a:latin typeface="Arial"/>
              <a:ea typeface="Arial"/>
              <a:cs typeface="Arial"/>
              <a:sym typeface="Arial"/>
            </a:endParaRPr>
          </a:p>
        </p:txBody>
      </p:sp>
      <p:sp>
        <p:nvSpPr>
          <p:cNvPr id="364" name="Google Shape;364;p33"/>
          <p:cNvSpPr/>
          <p:nvPr/>
        </p:nvSpPr>
        <p:spPr>
          <a:xfrm>
            <a:off x="433372" y="889535"/>
            <a:ext cx="501681" cy="501681"/>
          </a:xfrm>
          <a:prstGeom prst="ellipse">
            <a:avLst/>
          </a:prstGeom>
          <a:solidFill>
            <a:schemeClr val="lt1"/>
          </a:solid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000"/>
              <a:buFont typeface="Calibri"/>
              <a:buNone/>
            </a:pPr>
            <a:r>
              <a:t/>
            </a:r>
            <a:endParaRPr b="0" i="0" sz="1000" u="none" cap="none" strike="noStrike">
              <a:solidFill>
                <a:schemeClr val="dk1"/>
              </a:solidFill>
              <a:latin typeface="Calibri"/>
              <a:ea typeface="Calibri"/>
              <a:cs typeface="Calibri"/>
              <a:sym typeface="Calibri"/>
            </a:endParaRPr>
          </a:p>
        </p:txBody>
      </p:sp>
      <p:sp>
        <p:nvSpPr>
          <p:cNvPr id="365" name="Google Shape;365;p33"/>
          <p:cNvSpPr/>
          <p:nvPr/>
        </p:nvSpPr>
        <p:spPr>
          <a:xfrm>
            <a:off x="522829" y="985715"/>
            <a:ext cx="316043" cy="316043"/>
          </a:xfrm>
          <a:prstGeom prst="ellipse">
            <a:avLst/>
          </a:prstGeom>
          <a:solidFill>
            <a:schemeClr val="lt1"/>
          </a:solidFill>
          <a:ln cap="flat" cmpd="sng" w="38100">
            <a:solidFill>
              <a:srgbClr val="9DCA3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000"/>
              <a:buFont typeface="Calibri"/>
              <a:buNone/>
            </a:pPr>
            <a:r>
              <a:t/>
            </a:r>
            <a:endParaRPr b="0" i="0" sz="1000" u="none" cap="none" strike="noStrike">
              <a:solidFill>
                <a:schemeClr val="dk1"/>
              </a:solidFill>
              <a:latin typeface="Calibri"/>
              <a:ea typeface="Calibri"/>
              <a:cs typeface="Calibri"/>
              <a:sym typeface="Calibri"/>
            </a:endParaRPr>
          </a:p>
        </p:txBody>
      </p:sp>
      <p:sp>
        <p:nvSpPr>
          <p:cNvPr id="366" name="Google Shape;366;p33"/>
          <p:cNvSpPr txBox="1"/>
          <p:nvPr/>
        </p:nvSpPr>
        <p:spPr>
          <a:xfrm>
            <a:off x="590407" y="889930"/>
            <a:ext cx="191826" cy="407666"/>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9DCA3B"/>
              </a:buClr>
              <a:buSzPts val="2000"/>
              <a:buFont typeface="Calibri"/>
              <a:buNone/>
            </a:pPr>
            <a:r>
              <a:rPr b="1" i="0" lang="es-PE" sz="2000" u="none" cap="none" strike="noStrike">
                <a:solidFill>
                  <a:srgbClr val="9DCA3B"/>
                </a:solidFill>
                <a:latin typeface="Calibri"/>
                <a:ea typeface="Calibri"/>
                <a:cs typeface="Calibri"/>
                <a:sym typeface="Calibri"/>
              </a:rPr>
              <a:t>1</a:t>
            </a:r>
            <a:endParaRPr b="1" i="0" sz="2000" u="none" cap="none" strike="noStrike">
              <a:solidFill>
                <a:srgbClr val="9DCA3B"/>
              </a:solidFill>
              <a:latin typeface="Calibri"/>
              <a:ea typeface="Calibri"/>
              <a:cs typeface="Calibri"/>
              <a:sym typeface="Calibri"/>
            </a:endParaRPr>
          </a:p>
        </p:txBody>
      </p:sp>
      <p:pic>
        <p:nvPicPr>
          <p:cNvPr id="367" name="Google Shape;367;p33"/>
          <p:cNvPicPr preferRelativeResize="0"/>
          <p:nvPr/>
        </p:nvPicPr>
        <p:blipFill rotWithShape="1">
          <a:blip r:embed="rId3">
            <a:alphaModFix/>
          </a:blip>
          <a:srcRect b="0" l="0" r="0" t="0"/>
          <a:stretch/>
        </p:blipFill>
        <p:spPr>
          <a:xfrm>
            <a:off x="4751388" y="526317"/>
            <a:ext cx="3889375" cy="4671158"/>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34"/>
          <p:cNvSpPr/>
          <p:nvPr/>
        </p:nvSpPr>
        <p:spPr>
          <a:xfrm>
            <a:off x="512023" y="331345"/>
            <a:ext cx="6417283" cy="200055"/>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300"/>
              <a:buFont typeface="Arial"/>
              <a:buNone/>
            </a:pPr>
            <a:r>
              <a:rPr b="0" i="0" lang="es-PE" sz="1300" u="none" cap="none" strike="noStrike">
                <a:solidFill>
                  <a:srgbClr val="438AD7"/>
                </a:solidFill>
                <a:latin typeface="Calibri"/>
                <a:ea typeface="Calibri"/>
                <a:cs typeface="Calibri"/>
                <a:sym typeface="Calibri"/>
              </a:rPr>
              <a:t>/ FALTA DE COMPROMISO</a:t>
            </a:r>
            <a:endParaRPr b="0" i="0" sz="1300" u="none" cap="none" strike="noStrike">
              <a:solidFill>
                <a:srgbClr val="438AD7"/>
              </a:solidFill>
              <a:latin typeface="Calibri"/>
              <a:ea typeface="Calibri"/>
              <a:cs typeface="Calibri"/>
              <a:sym typeface="Calibri"/>
            </a:endParaRPr>
          </a:p>
        </p:txBody>
      </p:sp>
      <p:pic>
        <p:nvPicPr>
          <p:cNvPr descr="Image result for emocional" id="373" name="Google Shape;373;p34"/>
          <p:cNvPicPr preferRelativeResize="0"/>
          <p:nvPr/>
        </p:nvPicPr>
        <p:blipFill rotWithShape="1">
          <a:blip r:embed="rId3">
            <a:alphaModFix/>
          </a:blip>
          <a:srcRect b="4408" l="0" r="0" t="8531"/>
          <a:stretch/>
        </p:blipFill>
        <p:spPr>
          <a:xfrm>
            <a:off x="4389011" y="864725"/>
            <a:ext cx="4395588" cy="2870067"/>
          </a:xfrm>
          <a:prstGeom prst="rect">
            <a:avLst/>
          </a:prstGeom>
          <a:solidFill>
            <a:srgbClr val="F0F1F4"/>
          </a:solidFill>
          <a:ln>
            <a:noFill/>
          </a:ln>
        </p:spPr>
      </p:pic>
      <p:sp>
        <p:nvSpPr>
          <p:cNvPr id="374" name="Google Shape;374;p34"/>
          <p:cNvSpPr txBox="1"/>
          <p:nvPr/>
        </p:nvSpPr>
        <p:spPr>
          <a:xfrm>
            <a:off x="704047" y="1721743"/>
            <a:ext cx="2936322" cy="196977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600"/>
              <a:buFont typeface="Arial"/>
              <a:buNone/>
            </a:pPr>
            <a:r>
              <a:rPr b="0" i="0" lang="es-PE" sz="1600" u="none" cap="none" strike="noStrike">
                <a:solidFill>
                  <a:schemeClr val="dk1"/>
                </a:solidFill>
                <a:latin typeface="Calibri"/>
                <a:ea typeface="Calibri"/>
                <a:cs typeface="Calibri"/>
                <a:sym typeface="Calibri"/>
              </a:rPr>
              <a:t>Si bien el comprometernos puede parecer una decisión racional, es totalmente emocional.</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es-PE" sz="1600" u="none" cap="none" strike="noStrike">
                <a:solidFill>
                  <a:schemeClr val="dk1"/>
                </a:solidFill>
                <a:latin typeface="Calibri"/>
                <a:ea typeface="Calibri"/>
                <a:cs typeface="Calibri"/>
                <a:sym typeface="Calibri"/>
              </a:rPr>
              <a:t>La emoción adecuada genera en la persona la motivación para comprometerse y sostener con el debido esfuerzo el compromiso hasta el final.</a:t>
            </a:r>
            <a:endParaRPr b="0" i="0" sz="1600" u="none" cap="none" strike="noStrike">
              <a:solidFill>
                <a:schemeClr val="dk1"/>
              </a:solidFill>
              <a:latin typeface="Calibri"/>
              <a:ea typeface="Calibri"/>
              <a:cs typeface="Calibri"/>
              <a:sym typeface="Calibri"/>
            </a:endParaRPr>
          </a:p>
        </p:txBody>
      </p:sp>
      <p:grpSp>
        <p:nvGrpSpPr>
          <p:cNvPr id="375" name="Google Shape;375;p34"/>
          <p:cNvGrpSpPr/>
          <p:nvPr/>
        </p:nvGrpSpPr>
        <p:grpSpPr>
          <a:xfrm>
            <a:off x="202366" y="889534"/>
            <a:ext cx="3959241" cy="501681"/>
            <a:chOff x="433372" y="889535"/>
            <a:chExt cx="3959241" cy="501681"/>
          </a:xfrm>
        </p:grpSpPr>
        <p:sp>
          <p:nvSpPr>
            <p:cNvPr id="376" name="Google Shape;376;p34"/>
            <p:cNvSpPr/>
            <p:nvPr/>
          </p:nvSpPr>
          <p:spPr>
            <a:xfrm>
              <a:off x="826505" y="925234"/>
              <a:ext cx="3566108" cy="443997"/>
            </a:xfrm>
            <a:prstGeom prst="rect">
              <a:avLst/>
            </a:prstGeom>
            <a:solidFill>
              <a:srgbClr val="D81C85"/>
            </a:solidFill>
            <a:ln>
              <a:noFill/>
            </a:ln>
          </p:spPr>
          <p:txBody>
            <a:bodyPr anchorCtr="0" anchor="ctr" bIns="0" lIns="108000" spcFirstLastPara="1" rIns="0" wrap="square" tIns="0">
              <a:noAutofit/>
            </a:bodyPr>
            <a:lstStyle/>
            <a:p>
              <a:pPr indent="0" lvl="0" marL="88900" marR="0" rtl="0" algn="l">
                <a:lnSpc>
                  <a:spcPct val="90000"/>
                </a:lnSpc>
                <a:spcBef>
                  <a:spcPts val="0"/>
                </a:spcBef>
                <a:spcAft>
                  <a:spcPts val="0"/>
                </a:spcAft>
                <a:buClr>
                  <a:srgbClr val="000000"/>
                </a:buClr>
                <a:buSzPts val="1400"/>
                <a:buFont typeface="Arial"/>
                <a:buNone/>
              </a:pPr>
              <a:r>
                <a:rPr b="1" i="0" lang="es-PE" sz="1400" u="none" cap="none" strike="noStrike">
                  <a:solidFill>
                    <a:schemeClr val="lt1"/>
                  </a:solidFill>
                  <a:latin typeface="Calibri"/>
                  <a:ea typeface="Calibri"/>
                  <a:cs typeface="Calibri"/>
                  <a:sym typeface="Calibri"/>
                </a:rPr>
                <a:t>EL COMPROMISO SE SIENTE, ES EMOCIONAL.</a:t>
              </a:r>
              <a:endParaRPr b="0" i="0" sz="1400" u="none" cap="none" strike="noStrike">
                <a:solidFill>
                  <a:srgbClr val="000000"/>
                </a:solidFill>
                <a:latin typeface="Arial"/>
                <a:ea typeface="Arial"/>
                <a:cs typeface="Arial"/>
                <a:sym typeface="Arial"/>
              </a:endParaRPr>
            </a:p>
          </p:txBody>
        </p:sp>
        <p:sp>
          <p:nvSpPr>
            <p:cNvPr id="377" name="Google Shape;377;p34"/>
            <p:cNvSpPr/>
            <p:nvPr/>
          </p:nvSpPr>
          <p:spPr>
            <a:xfrm>
              <a:off x="433372" y="889535"/>
              <a:ext cx="501681" cy="501681"/>
            </a:xfrm>
            <a:prstGeom prst="ellipse">
              <a:avLst/>
            </a:prstGeom>
            <a:solidFill>
              <a:schemeClr val="lt1"/>
            </a:solid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000"/>
                <a:buFont typeface="Calibri"/>
                <a:buNone/>
              </a:pPr>
              <a:r>
                <a:t/>
              </a:r>
              <a:endParaRPr b="0" i="0" sz="1000" u="none" cap="none" strike="noStrike">
                <a:solidFill>
                  <a:schemeClr val="dk1"/>
                </a:solidFill>
                <a:latin typeface="Calibri"/>
                <a:ea typeface="Calibri"/>
                <a:cs typeface="Calibri"/>
                <a:sym typeface="Calibri"/>
              </a:endParaRPr>
            </a:p>
          </p:txBody>
        </p:sp>
        <p:sp>
          <p:nvSpPr>
            <p:cNvPr id="378" name="Google Shape;378;p34"/>
            <p:cNvSpPr/>
            <p:nvPr/>
          </p:nvSpPr>
          <p:spPr>
            <a:xfrm>
              <a:off x="522829" y="985715"/>
              <a:ext cx="316043" cy="316043"/>
            </a:xfrm>
            <a:prstGeom prst="ellipse">
              <a:avLst/>
            </a:prstGeom>
            <a:solidFill>
              <a:schemeClr val="lt1"/>
            </a:solidFill>
            <a:ln cap="flat" cmpd="sng" w="38100">
              <a:solidFill>
                <a:srgbClr val="D81C8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000"/>
                <a:buFont typeface="Calibri"/>
                <a:buNone/>
              </a:pPr>
              <a:r>
                <a:t/>
              </a:r>
              <a:endParaRPr b="0" i="0" sz="1000" u="none" cap="none" strike="noStrike">
                <a:solidFill>
                  <a:schemeClr val="dk1"/>
                </a:solidFill>
                <a:latin typeface="Calibri"/>
                <a:ea typeface="Calibri"/>
                <a:cs typeface="Calibri"/>
                <a:sym typeface="Calibri"/>
              </a:endParaRPr>
            </a:p>
          </p:txBody>
        </p:sp>
        <p:sp>
          <p:nvSpPr>
            <p:cNvPr id="379" name="Google Shape;379;p34"/>
            <p:cNvSpPr txBox="1"/>
            <p:nvPr/>
          </p:nvSpPr>
          <p:spPr>
            <a:xfrm>
              <a:off x="590407" y="889930"/>
              <a:ext cx="191826" cy="407666"/>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D81C85"/>
                </a:buClr>
                <a:buSzPts val="2000"/>
                <a:buFont typeface="Calibri"/>
                <a:buNone/>
              </a:pPr>
              <a:r>
                <a:rPr b="1" i="0" lang="es-PE" sz="2000" u="none" cap="none" strike="noStrike">
                  <a:solidFill>
                    <a:srgbClr val="D81C85"/>
                  </a:solidFill>
                  <a:latin typeface="Calibri"/>
                  <a:ea typeface="Calibri"/>
                  <a:cs typeface="Calibri"/>
                  <a:sym typeface="Calibri"/>
                </a:rPr>
                <a:t>2</a:t>
              </a:r>
              <a:endParaRPr b="1" i="0" sz="2000" u="none" cap="none" strike="noStrike">
                <a:solidFill>
                  <a:srgbClr val="D81C85"/>
                </a:solidFill>
                <a:latin typeface="Calibri"/>
                <a:ea typeface="Calibri"/>
                <a:cs typeface="Calibri"/>
                <a:sym typeface="Calibri"/>
              </a:endParaRPr>
            </a:p>
          </p:txBody>
        </p:sp>
      </p:gr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p35"/>
          <p:cNvSpPr/>
          <p:nvPr/>
        </p:nvSpPr>
        <p:spPr>
          <a:xfrm>
            <a:off x="512023" y="331345"/>
            <a:ext cx="6417283" cy="200055"/>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300"/>
              <a:buFont typeface="Arial"/>
              <a:buNone/>
            </a:pPr>
            <a:r>
              <a:rPr b="0" i="0" lang="es-PE" sz="1300" u="none" cap="none" strike="noStrike">
                <a:solidFill>
                  <a:srgbClr val="438AD7"/>
                </a:solidFill>
                <a:latin typeface="Calibri"/>
                <a:ea typeface="Calibri"/>
                <a:cs typeface="Calibri"/>
                <a:sym typeface="Calibri"/>
              </a:rPr>
              <a:t>/ FALTA DE COMPROMISO</a:t>
            </a:r>
            <a:endParaRPr b="0" i="0" sz="1300" u="none" cap="none" strike="noStrike">
              <a:solidFill>
                <a:srgbClr val="438AD7"/>
              </a:solidFill>
              <a:latin typeface="Calibri"/>
              <a:ea typeface="Calibri"/>
              <a:cs typeface="Calibri"/>
              <a:sym typeface="Calibri"/>
            </a:endParaRPr>
          </a:p>
        </p:txBody>
      </p:sp>
      <p:sp>
        <p:nvSpPr>
          <p:cNvPr id="385" name="Google Shape;385;p35"/>
          <p:cNvSpPr txBox="1"/>
          <p:nvPr/>
        </p:nvSpPr>
        <p:spPr>
          <a:xfrm>
            <a:off x="517092" y="1562100"/>
            <a:ext cx="3875521" cy="738664"/>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600"/>
              <a:buFont typeface="Arial"/>
              <a:buNone/>
            </a:pPr>
            <a:r>
              <a:rPr b="0" i="0" lang="es-PE" sz="1600" u="none" cap="none" strike="noStrike">
                <a:solidFill>
                  <a:schemeClr val="dk1"/>
                </a:solidFill>
                <a:latin typeface="Calibri"/>
                <a:ea typeface="Calibri"/>
                <a:cs typeface="Calibri"/>
                <a:sym typeface="Calibri"/>
              </a:rPr>
              <a:t>Cuando las relaciones de los miembros del equipo y el líder son sólidas, el compromiso pasa a ser una consecuencia.</a:t>
            </a:r>
            <a:endParaRPr b="0" i="0" sz="1600" u="none" cap="none" strike="noStrike">
              <a:solidFill>
                <a:schemeClr val="dk1"/>
              </a:solidFill>
              <a:latin typeface="Calibri"/>
              <a:ea typeface="Calibri"/>
              <a:cs typeface="Calibri"/>
              <a:sym typeface="Calibri"/>
            </a:endParaRPr>
          </a:p>
        </p:txBody>
      </p:sp>
      <p:sp>
        <p:nvSpPr>
          <p:cNvPr id="386" name="Google Shape;386;p35"/>
          <p:cNvSpPr/>
          <p:nvPr/>
        </p:nvSpPr>
        <p:spPr>
          <a:xfrm>
            <a:off x="826505" y="925234"/>
            <a:ext cx="3566108" cy="443997"/>
          </a:xfrm>
          <a:prstGeom prst="rect">
            <a:avLst/>
          </a:prstGeom>
          <a:solidFill>
            <a:srgbClr val="EA8F15"/>
          </a:solidFill>
          <a:ln>
            <a:noFill/>
          </a:ln>
        </p:spPr>
        <p:txBody>
          <a:bodyPr anchorCtr="0" anchor="ctr" bIns="0" lIns="108000" spcFirstLastPara="1" rIns="0" wrap="square" tIns="0">
            <a:noAutofit/>
          </a:bodyPr>
          <a:lstStyle/>
          <a:p>
            <a:pPr indent="0" lvl="0" marL="88900" marR="0" rtl="0" algn="l">
              <a:lnSpc>
                <a:spcPct val="90000"/>
              </a:lnSpc>
              <a:spcBef>
                <a:spcPts val="0"/>
              </a:spcBef>
              <a:spcAft>
                <a:spcPts val="0"/>
              </a:spcAft>
              <a:buClr>
                <a:srgbClr val="000000"/>
              </a:buClr>
              <a:buSzPts val="1400"/>
              <a:buFont typeface="Arial"/>
              <a:buNone/>
            </a:pPr>
            <a:r>
              <a:rPr b="1" i="0" lang="es-PE" sz="1400" u="none" cap="none" strike="noStrike">
                <a:solidFill>
                  <a:schemeClr val="lt1"/>
                </a:solidFill>
                <a:latin typeface="Calibri"/>
                <a:ea typeface="Calibri"/>
                <a:cs typeface="Calibri"/>
                <a:sym typeface="Calibri"/>
              </a:rPr>
              <a:t>EL COMPROMISO SE GESTIONA EN LA CERCANÍA DE LAS RELACIONES.</a:t>
            </a:r>
            <a:endParaRPr b="0" i="0" sz="1400" u="none" cap="none" strike="noStrike">
              <a:solidFill>
                <a:srgbClr val="000000"/>
              </a:solidFill>
              <a:latin typeface="Arial"/>
              <a:ea typeface="Arial"/>
              <a:cs typeface="Arial"/>
              <a:sym typeface="Arial"/>
            </a:endParaRPr>
          </a:p>
        </p:txBody>
      </p:sp>
      <p:sp>
        <p:nvSpPr>
          <p:cNvPr id="387" name="Google Shape;387;p35"/>
          <p:cNvSpPr/>
          <p:nvPr/>
        </p:nvSpPr>
        <p:spPr>
          <a:xfrm>
            <a:off x="433372" y="889535"/>
            <a:ext cx="501681" cy="501681"/>
          </a:xfrm>
          <a:prstGeom prst="ellipse">
            <a:avLst/>
          </a:prstGeom>
          <a:solidFill>
            <a:schemeClr val="lt1"/>
          </a:solid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000"/>
              <a:buFont typeface="Calibri"/>
              <a:buNone/>
            </a:pPr>
            <a:r>
              <a:t/>
            </a:r>
            <a:endParaRPr b="0" i="0" sz="1000" u="none" cap="none" strike="noStrike">
              <a:solidFill>
                <a:schemeClr val="dk1"/>
              </a:solidFill>
              <a:latin typeface="Calibri"/>
              <a:ea typeface="Calibri"/>
              <a:cs typeface="Calibri"/>
              <a:sym typeface="Calibri"/>
            </a:endParaRPr>
          </a:p>
        </p:txBody>
      </p:sp>
      <p:sp>
        <p:nvSpPr>
          <p:cNvPr id="388" name="Google Shape;388;p35"/>
          <p:cNvSpPr/>
          <p:nvPr/>
        </p:nvSpPr>
        <p:spPr>
          <a:xfrm>
            <a:off x="522829" y="985715"/>
            <a:ext cx="316043" cy="316043"/>
          </a:xfrm>
          <a:prstGeom prst="ellipse">
            <a:avLst/>
          </a:prstGeom>
          <a:solidFill>
            <a:schemeClr val="lt1"/>
          </a:solidFill>
          <a:ln cap="flat" cmpd="sng" w="38100">
            <a:solidFill>
              <a:srgbClr val="EA8F1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000"/>
              <a:buFont typeface="Calibri"/>
              <a:buNone/>
            </a:pPr>
            <a:r>
              <a:t/>
            </a:r>
            <a:endParaRPr b="0" i="0" sz="1000" u="none" cap="none" strike="noStrike">
              <a:solidFill>
                <a:schemeClr val="dk1"/>
              </a:solidFill>
              <a:latin typeface="Calibri"/>
              <a:ea typeface="Calibri"/>
              <a:cs typeface="Calibri"/>
              <a:sym typeface="Calibri"/>
            </a:endParaRPr>
          </a:p>
        </p:txBody>
      </p:sp>
      <p:sp>
        <p:nvSpPr>
          <p:cNvPr id="389" name="Google Shape;389;p35"/>
          <p:cNvSpPr txBox="1"/>
          <p:nvPr/>
        </p:nvSpPr>
        <p:spPr>
          <a:xfrm>
            <a:off x="590407" y="889930"/>
            <a:ext cx="191826" cy="407666"/>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EA8F15"/>
              </a:buClr>
              <a:buSzPts val="2000"/>
              <a:buFont typeface="Calibri"/>
              <a:buNone/>
            </a:pPr>
            <a:r>
              <a:rPr b="1" i="0" lang="es-PE" sz="2000" u="none" cap="none" strike="noStrike">
                <a:solidFill>
                  <a:srgbClr val="EA8F15"/>
                </a:solidFill>
                <a:latin typeface="Calibri"/>
                <a:ea typeface="Calibri"/>
                <a:cs typeface="Calibri"/>
                <a:sym typeface="Calibri"/>
              </a:rPr>
              <a:t>3</a:t>
            </a:r>
            <a:endParaRPr b="1" i="0" sz="2000" u="none" cap="none" strike="noStrike">
              <a:solidFill>
                <a:srgbClr val="EA8F15"/>
              </a:solidFill>
              <a:latin typeface="Calibri"/>
              <a:ea typeface="Calibri"/>
              <a:cs typeface="Calibri"/>
              <a:sym typeface="Calibri"/>
            </a:endParaRPr>
          </a:p>
        </p:txBody>
      </p:sp>
      <p:pic>
        <p:nvPicPr>
          <p:cNvPr id="390" name="Google Shape;390;p35"/>
          <p:cNvPicPr preferRelativeResize="0"/>
          <p:nvPr/>
        </p:nvPicPr>
        <p:blipFill rotWithShape="1">
          <a:blip r:embed="rId3">
            <a:alphaModFix/>
          </a:blip>
          <a:srcRect b="0" l="0" r="0" t="0"/>
          <a:stretch/>
        </p:blipFill>
        <p:spPr>
          <a:xfrm>
            <a:off x="4751388" y="517525"/>
            <a:ext cx="3889376" cy="4679949"/>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p36"/>
          <p:cNvSpPr/>
          <p:nvPr/>
        </p:nvSpPr>
        <p:spPr>
          <a:xfrm>
            <a:off x="512023" y="331345"/>
            <a:ext cx="6417283" cy="200055"/>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300"/>
              <a:buFont typeface="Arial"/>
              <a:buNone/>
            </a:pPr>
            <a:r>
              <a:rPr b="0" i="0" lang="es-PE" sz="1300" u="none" cap="none" strike="noStrike">
                <a:solidFill>
                  <a:srgbClr val="438AD7"/>
                </a:solidFill>
                <a:latin typeface="Calibri"/>
                <a:ea typeface="Calibri"/>
                <a:cs typeface="Calibri"/>
                <a:sym typeface="Calibri"/>
              </a:rPr>
              <a:t>/ FALTA DE COMPROMISO</a:t>
            </a:r>
            <a:endParaRPr b="0" i="0" sz="1300" u="none" cap="none" strike="noStrike">
              <a:solidFill>
                <a:srgbClr val="438AD7"/>
              </a:solidFill>
              <a:latin typeface="Calibri"/>
              <a:ea typeface="Calibri"/>
              <a:cs typeface="Calibri"/>
              <a:sym typeface="Calibri"/>
            </a:endParaRPr>
          </a:p>
        </p:txBody>
      </p:sp>
      <p:sp>
        <p:nvSpPr>
          <p:cNvPr id="396" name="Google Shape;396;p36"/>
          <p:cNvSpPr txBox="1"/>
          <p:nvPr/>
        </p:nvSpPr>
        <p:spPr>
          <a:xfrm>
            <a:off x="517092" y="1562100"/>
            <a:ext cx="3875521" cy="984885"/>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600"/>
              <a:buFont typeface="Arial"/>
              <a:buNone/>
            </a:pPr>
            <a:r>
              <a:rPr b="0" i="0" lang="es-PE" sz="1600" u="none" cap="none" strike="noStrike">
                <a:solidFill>
                  <a:schemeClr val="dk1"/>
                </a:solidFill>
                <a:latin typeface="Calibri"/>
                <a:ea typeface="Calibri"/>
                <a:cs typeface="Calibri"/>
                <a:sym typeface="Calibri"/>
              </a:rPr>
              <a:t>Es clave que los líderes del equipo sean congruentes con lo que dicen y hacen, eso generará compromiso en los miembros </a:t>
            </a:r>
            <a:br>
              <a:rPr b="0" i="0" lang="es-PE" sz="1600" u="none" cap="none" strike="noStrike">
                <a:solidFill>
                  <a:schemeClr val="dk1"/>
                </a:solidFill>
                <a:latin typeface="Calibri"/>
                <a:ea typeface="Calibri"/>
                <a:cs typeface="Calibri"/>
                <a:sym typeface="Calibri"/>
              </a:rPr>
            </a:br>
            <a:r>
              <a:rPr b="0" i="0" lang="es-PE" sz="1600" u="none" cap="none" strike="noStrike">
                <a:solidFill>
                  <a:schemeClr val="dk1"/>
                </a:solidFill>
                <a:latin typeface="Calibri"/>
                <a:ea typeface="Calibri"/>
                <a:cs typeface="Calibri"/>
                <a:sym typeface="Calibri"/>
              </a:rPr>
              <a:t>del equipo.</a:t>
            </a:r>
            <a:endParaRPr b="0" i="0" sz="1400" u="none" cap="none" strike="noStrike">
              <a:solidFill>
                <a:srgbClr val="000000"/>
              </a:solidFill>
              <a:latin typeface="Arial"/>
              <a:ea typeface="Arial"/>
              <a:cs typeface="Arial"/>
              <a:sym typeface="Arial"/>
            </a:endParaRPr>
          </a:p>
        </p:txBody>
      </p:sp>
      <p:sp>
        <p:nvSpPr>
          <p:cNvPr id="397" name="Google Shape;397;p36"/>
          <p:cNvSpPr/>
          <p:nvPr/>
        </p:nvSpPr>
        <p:spPr>
          <a:xfrm>
            <a:off x="826505" y="925234"/>
            <a:ext cx="3566108" cy="443997"/>
          </a:xfrm>
          <a:prstGeom prst="rect">
            <a:avLst/>
          </a:prstGeom>
          <a:solidFill>
            <a:srgbClr val="8660A7"/>
          </a:solidFill>
          <a:ln>
            <a:noFill/>
          </a:ln>
        </p:spPr>
        <p:txBody>
          <a:bodyPr anchorCtr="0" anchor="ctr" bIns="0" lIns="108000" spcFirstLastPara="1" rIns="0" wrap="square" tIns="0">
            <a:noAutofit/>
          </a:bodyPr>
          <a:lstStyle/>
          <a:p>
            <a:pPr indent="0" lvl="0" marL="88900" marR="0" rtl="0" algn="l">
              <a:lnSpc>
                <a:spcPct val="90000"/>
              </a:lnSpc>
              <a:spcBef>
                <a:spcPts val="0"/>
              </a:spcBef>
              <a:spcAft>
                <a:spcPts val="0"/>
              </a:spcAft>
              <a:buClr>
                <a:srgbClr val="000000"/>
              </a:buClr>
              <a:buSzPts val="1400"/>
              <a:buFont typeface="Arial"/>
              <a:buNone/>
            </a:pPr>
            <a:r>
              <a:rPr b="1" i="0" lang="es-PE" sz="1400" u="none" cap="none" strike="noStrike">
                <a:solidFill>
                  <a:schemeClr val="lt1"/>
                </a:solidFill>
                <a:latin typeface="Calibri"/>
                <a:ea typeface="Calibri"/>
                <a:cs typeface="Calibri"/>
                <a:sym typeface="Calibri"/>
              </a:rPr>
              <a:t>EL COMPROMISO SE BASA EN LA CONGRUENCIA Y EN LA HONESTIDAD.</a:t>
            </a:r>
            <a:endParaRPr b="0" i="0" sz="1400" u="none" cap="none" strike="noStrike">
              <a:solidFill>
                <a:srgbClr val="000000"/>
              </a:solidFill>
              <a:latin typeface="Arial"/>
              <a:ea typeface="Arial"/>
              <a:cs typeface="Arial"/>
              <a:sym typeface="Arial"/>
            </a:endParaRPr>
          </a:p>
        </p:txBody>
      </p:sp>
      <p:sp>
        <p:nvSpPr>
          <p:cNvPr id="398" name="Google Shape;398;p36"/>
          <p:cNvSpPr/>
          <p:nvPr/>
        </p:nvSpPr>
        <p:spPr>
          <a:xfrm>
            <a:off x="433372" y="889535"/>
            <a:ext cx="501681" cy="501681"/>
          </a:xfrm>
          <a:prstGeom prst="ellipse">
            <a:avLst/>
          </a:prstGeom>
          <a:solidFill>
            <a:schemeClr val="lt1"/>
          </a:solid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000"/>
              <a:buFont typeface="Calibri"/>
              <a:buNone/>
            </a:pPr>
            <a:r>
              <a:t/>
            </a:r>
            <a:endParaRPr b="0" i="0" sz="1000" u="none" cap="none" strike="noStrike">
              <a:solidFill>
                <a:schemeClr val="dk1"/>
              </a:solidFill>
              <a:latin typeface="Calibri"/>
              <a:ea typeface="Calibri"/>
              <a:cs typeface="Calibri"/>
              <a:sym typeface="Calibri"/>
            </a:endParaRPr>
          </a:p>
        </p:txBody>
      </p:sp>
      <p:sp>
        <p:nvSpPr>
          <p:cNvPr id="399" name="Google Shape;399;p36"/>
          <p:cNvSpPr/>
          <p:nvPr/>
        </p:nvSpPr>
        <p:spPr>
          <a:xfrm>
            <a:off x="522829" y="985715"/>
            <a:ext cx="316043" cy="316043"/>
          </a:xfrm>
          <a:prstGeom prst="ellipse">
            <a:avLst/>
          </a:prstGeom>
          <a:solidFill>
            <a:schemeClr val="lt1"/>
          </a:solidFill>
          <a:ln cap="flat" cmpd="sng" w="38100">
            <a:solidFill>
              <a:srgbClr val="8660A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000"/>
              <a:buFont typeface="Calibri"/>
              <a:buNone/>
            </a:pPr>
            <a:r>
              <a:t/>
            </a:r>
            <a:endParaRPr b="0" i="0" sz="1000" u="none" cap="none" strike="noStrike">
              <a:solidFill>
                <a:schemeClr val="dk1"/>
              </a:solidFill>
              <a:latin typeface="Calibri"/>
              <a:ea typeface="Calibri"/>
              <a:cs typeface="Calibri"/>
              <a:sym typeface="Calibri"/>
            </a:endParaRPr>
          </a:p>
        </p:txBody>
      </p:sp>
      <p:sp>
        <p:nvSpPr>
          <p:cNvPr id="400" name="Google Shape;400;p36"/>
          <p:cNvSpPr txBox="1"/>
          <p:nvPr/>
        </p:nvSpPr>
        <p:spPr>
          <a:xfrm>
            <a:off x="590407" y="889930"/>
            <a:ext cx="191826" cy="407666"/>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8660A7"/>
              </a:buClr>
              <a:buSzPts val="2000"/>
              <a:buFont typeface="Calibri"/>
              <a:buNone/>
            </a:pPr>
            <a:r>
              <a:rPr b="1" i="0" lang="es-PE" sz="2000" u="none" cap="none" strike="noStrike">
                <a:solidFill>
                  <a:srgbClr val="8660A7"/>
                </a:solidFill>
                <a:latin typeface="Calibri"/>
                <a:ea typeface="Calibri"/>
                <a:cs typeface="Calibri"/>
                <a:sym typeface="Calibri"/>
              </a:rPr>
              <a:t>4</a:t>
            </a:r>
            <a:endParaRPr b="1" i="0" sz="2000" u="none" cap="none" strike="noStrike">
              <a:solidFill>
                <a:srgbClr val="8660A7"/>
              </a:solidFill>
              <a:latin typeface="Calibri"/>
              <a:ea typeface="Calibri"/>
              <a:cs typeface="Calibri"/>
              <a:sym typeface="Calibri"/>
            </a:endParaRPr>
          </a:p>
        </p:txBody>
      </p:sp>
      <p:pic>
        <p:nvPicPr>
          <p:cNvPr id="401" name="Google Shape;401;p36"/>
          <p:cNvPicPr preferRelativeResize="0"/>
          <p:nvPr/>
        </p:nvPicPr>
        <p:blipFill rotWithShape="1">
          <a:blip r:embed="rId3">
            <a:alphaModFix/>
          </a:blip>
          <a:srcRect b="-2" l="0" r="0" t="0"/>
          <a:stretch/>
        </p:blipFill>
        <p:spPr>
          <a:xfrm>
            <a:off x="4751388" y="517526"/>
            <a:ext cx="3889375" cy="467995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p37"/>
          <p:cNvSpPr/>
          <p:nvPr/>
        </p:nvSpPr>
        <p:spPr>
          <a:xfrm>
            <a:off x="512023" y="331345"/>
            <a:ext cx="6417283" cy="200055"/>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300"/>
              <a:buFont typeface="Arial"/>
              <a:buNone/>
            </a:pPr>
            <a:r>
              <a:rPr b="0" i="0" lang="es-PE" sz="1300" u="none" cap="none" strike="noStrike">
                <a:solidFill>
                  <a:srgbClr val="438AD7"/>
                </a:solidFill>
                <a:latin typeface="Calibri"/>
                <a:ea typeface="Calibri"/>
                <a:cs typeface="Calibri"/>
                <a:sym typeface="Calibri"/>
              </a:rPr>
              <a:t>/ FALTA DE COMPROMISO</a:t>
            </a:r>
            <a:endParaRPr b="0" i="0" sz="1300" u="none" cap="none" strike="noStrike">
              <a:solidFill>
                <a:srgbClr val="438AD7"/>
              </a:solidFill>
              <a:latin typeface="Calibri"/>
              <a:ea typeface="Calibri"/>
              <a:cs typeface="Calibri"/>
              <a:sym typeface="Calibri"/>
            </a:endParaRPr>
          </a:p>
        </p:txBody>
      </p:sp>
      <p:sp>
        <p:nvSpPr>
          <p:cNvPr id="407" name="Google Shape;407;p37"/>
          <p:cNvSpPr txBox="1"/>
          <p:nvPr/>
        </p:nvSpPr>
        <p:spPr>
          <a:xfrm>
            <a:off x="517092" y="1562100"/>
            <a:ext cx="3875521" cy="1231106"/>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600"/>
              <a:buFont typeface="Arial"/>
              <a:buNone/>
            </a:pPr>
            <a:r>
              <a:rPr b="0" i="0" lang="es-PE" sz="1600" u="none" cap="none" strike="noStrike">
                <a:solidFill>
                  <a:schemeClr val="dk1"/>
                </a:solidFill>
                <a:latin typeface="Calibri"/>
                <a:ea typeface="Calibri"/>
                <a:cs typeface="Calibri"/>
                <a:sym typeface="Calibri"/>
              </a:rPr>
              <a:t>Si quieres que tu equipo se comprometa tienes que primero estar tú comprometido con tu equipo.  La coherencia es clave cuando hablamos del compromiso dado que tu equipo lo asumirá de la misma manera.</a:t>
            </a:r>
            <a:endParaRPr b="0" i="0" sz="1400" u="none" cap="none" strike="noStrike">
              <a:solidFill>
                <a:srgbClr val="000000"/>
              </a:solidFill>
              <a:latin typeface="Arial"/>
              <a:ea typeface="Arial"/>
              <a:cs typeface="Arial"/>
              <a:sym typeface="Arial"/>
            </a:endParaRPr>
          </a:p>
        </p:txBody>
      </p:sp>
      <p:sp>
        <p:nvSpPr>
          <p:cNvPr id="408" name="Google Shape;408;p37"/>
          <p:cNvSpPr/>
          <p:nvPr/>
        </p:nvSpPr>
        <p:spPr>
          <a:xfrm>
            <a:off x="826505" y="925234"/>
            <a:ext cx="3566108" cy="443997"/>
          </a:xfrm>
          <a:prstGeom prst="rect">
            <a:avLst/>
          </a:prstGeom>
          <a:solidFill>
            <a:srgbClr val="01A99F"/>
          </a:solidFill>
          <a:ln>
            <a:noFill/>
          </a:ln>
        </p:spPr>
        <p:txBody>
          <a:bodyPr anchorCtr="0" anchor="ctr" bIns="0" lIns="108000" spcFirstLastPara="1" rIns="0" wrap="square" tIns="0">
            <a:noAutofit/>
          </a:bodyPr>
          <a:lstStyle/>
          <a:p>
            <a:pPr indent="0" lvl="0" marL="88900" marR="0" rtl="0" algn="l">
              <a:lnSpc>
                <a:spcPct val="90000"/>
              </a:lnSpc>
              <a:spcBef>
                <a:spcPts val="0"/>
              </a:spcBef>
              <a:spcAft>
                <a:spcPts val="0"/>
              </a:spcAft>
              <a:buClr>
                <a:srgbClr val="000000"/>
              </a:buClr>
              <a:buSzPts val="1400"/>
              <a:buFont typeface="Arial"/>
              <a:buNone/>
            </a:pPr>
            <a:r>
              <a:rPr b="1" i="0" lang="es-PE" sz="1400" u="none" cap="none" strike="noStrike">
                <a:solidFill>
                  <a:schemeClr val="lt1"/>
                </a:solidFill>
                <a:latin typeface="Calibri"/>
                <a:ea typeface="Calibri"/>
                <a:cs typeface="Calibri"/>
                <a:sym typeface="Calibri"/>
              </a:rPr>
              <a:t>EL COMPROMISO COMIENZA POR </a:t>
            </a:r>
            <a:br>
              <a:rPr b="1" i="0" lang="es-PE" sz="1400" u="none" cap="none" strike="noStrike">
                <a:solidFill>
                  <a:schemeClr val="lt1"/>
                </a:solidFill>
                <a:latin typeface="Calibri"/>
                <a:ea typeface="Calibri"/>
                <a:cs typeface="Calibri"/>
                <a:sym typeface="Calibri"/>
              </a:rPr>
            </a:br>
            <a:r>
              <a:rPr b="1" i="0" lang="es-PE" sz="1400" u="none" cap="none" strike="noStrike">
                <a:solidFill>
                  <a:schemeClr val="lt1"/>
                </a:solidFill>
                <a:latin typeface="Calibri"/>
                <a:ea typeface="Calibri"/>
                <a:cs typeface="Calibri"/>
                <a:sym typeface="Calibri"/>
              </a:rPr>
              <a:t>UNO MISMO.</a:t>
            </a:r>
            <a:endParaRPr b="0" i="0" sz="1400" u="none" cap="none" strike="noStrike">
              <a:solidFill>
                <a:srgbClr val="000000"/>
              </a:solidFill>
              <a:latin typeface="Arial"/>
              <a:ea typeface="Arial"/>
              <a:cs typeface="Arial"/>
              <a:sym typeface="Arial"/>
            </a:endParaRPr>
          </a:p>
        </p:txBody>
      </p:sp>
      <p:sp>
        <p:nvSpPr>
          <p:cNvPr id="409" name="Google Shape;409;p37"/>
          <p:cNvSpPr/>
          <p:nvPr/>
        </p:nvSpPr>
        <p:spPr>
          <a:xfrm>
            <a:off x="433372" y="889535"/>
            <a:ext cx="501681" cy="501681"/>
          </a:xfrm>
          <a:prstGeom prst="ellipse">
            <a:avLst/>
          </a:prstGeom>
          <a:solidFill>
            <a:schemeClr val="lt1"/>
          </a:solid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000"/>
              <a:buFont typeface="Calibri"/>
              <a:buNone/>
            </a:pPr>
            <a:r>
              <a:t/>
            </a:r>
            <a:endParaRPr b="0" i="0" sz="1000" u="none" cap="none" strike="noStrike">
              <a:solidFill>
                <a:schemeClr val="dk1"/>
              </a:solidFill>
              <a:latin typeface="Calibri"/>
              <a:ea typeface="Calibri"/>
              <a:cs typeface="Calibri"/>
              <a:sym typeface="Calibri"/>
            </a:endParaRPr>
          </a:p>
        </p:txBody>
      </p:sp>
      <p:sp>
        <p:nvSpPr>
          <p:cNvPr id="410" name="Google Shape;410;p37"/>
          <p:cNvSpPr/>
          <p:nvPr/>
        </p:nvSpPr>
        <p:spPr>
          <a:xfrm>
            <a:off x="522829" y="985715"/>
            <a:ext cx="316043" cy="316043"/>
          </a:xfrm>
          <a:prstGeom prst="ellipse">
            <a:avLst/>
          </a:prstGeom>
          <a:solidFill>
            <a:schemeClr val="lt1"/>
          </a:solidFill>
          <a:ln cap="flat" cmpd="sng" w="38100">
            <a:solidFill>
              <a:srgbClr val="01A99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000"/>
              <a:buFont typeface="Calibri"/>
              <a:buNone/>
            </a:pPr>
            <a:r>
              <a:t/>
            </a:r>
            <a:endParaRPr b="0" i="0" sz="1000" u="none" cap="none" strike="noStrike">
              <a:solidFill>
                <a:schemeClr val="dk1"/>
              </a:solidFill>
              <a:latin typeface="Calibri"/>
              <a:ea typeface="Calibri"/>
              <a:cs typeface="Calibri"/>
              <a:sym typeface="Calibri"/>
            </a:endParaRPr>
          </a:p>
        </p:txBody>
      </p:sp>
      <p:sp>
        <p:nvSpPr>
          <p:cNvPr id="411" name="Google Shape;411;p37"/>
          <p:cNvSpPr txBox="1"/>
          <p:nvPr/>
        </p:nvSpPr>
        <p:spPr>
          <a:xfrm>
            <a:off x="590407" y="889930"/>
            <a:ext cx="191826" cy="407666"/>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1A99F"/>
              </a:buClr>
              <a:buSzPts val="2000"/>
              <a:buFont typeface="Calibri"/>
              <a:buNone/>
            </a:pPr>
            <a:r>
              <a:rPr b="1" i="0" lang="es-PE" sz="2000" u="none" cap="none" strike="noStrike">
                <a:solidFill>
                  <a:srgbClr val="01A99F"/>
                </a:solidFill>
                <a:latin typeface="Calibri"/>
                <a:ea typeface="Calibri"/>
                <a:cs typeface="Calibri"/>
                <a:sym typeface="Calibri"/>
              </a:rPr>
              <a:t>5</a:t>
            </a:r>
            <a:endParaRPr b="1" i="0" sz="2000" u="none" cap="none" strike="noStrike">
              <a:solidFill>
                <a:srgbClr val="01A99F"/>
              </a:solidFill>
              <a:latin typeface="Calibri"/>
              <a:ea typeface="Calibri"/>
              <a:cs typeface="Calibri"/>
              <a:sym typeface="Calibri"/>
            </a:endParaRPr>
          </a:p>
        </p:txBody>
      </p:sp>
      <p:pic>
        <p:nvPicPr>
          <p:cNvPr descr="El Compromiso con uno mismo | Shurya.com" id="412" name="Google Shape;412;p37"/>
          <p:cNvPicPr preferRelativeResize="0"/>
          <p:nvPr/>
        </p:nvPicPr>
        <p:blipFill rotWithShape="1">
          <a:blip r:embed="rId3">
            <a:alphaModFix/>
          </a:blip>
          <a:srcRect b="0" l="14428" r="16136" t="0"/>
          <a:stretch/>
        </p:blipFill>
        <p:spPr>
          <a:xfrm>
            <a:off x="4603030" y="801349"/>
            <a:ext cx="3968318" cy="368617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sp>
        <p:nvSpPr>
          <p:cNvPr id="417" name="Google Shape;417;p38"/>
          <p:cNvSpPr/>
          <p:nvPr/>
        </p:nvSpPr>
        <p:spPr>
          <a:xfrm>
            <a:off x="512023" y="331345"/>
            <a:ext cx="6417283" cy="200055"/>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300"/>
              <a:buFont typeface="Arial"/>
              <a:buNone/>
            </a:pPr>
            <a:r>
              <a:rPr b="0" i="0" lang="es-PE" sz="1300" u="none" cap="none" strike="noStrike">
                <a:solidFill>
                  <a:srgbClr val="438AD7"/>
                </a:solidFill>
                <a:latin typeface="Calibri"/>
                <a:ea typeface="Calibri"/>
                <a:cs typeface="Calibri"/>
                <a:sym typeface="Calibri"/>
              </a:rPr>
              <a:t>/ FALTA DE COMPROMISO</a:t>
            </a:r>
            <a:endParaRPr b="0" i="0" sz="1300" u="none" cap="none" strike="noStrike">
              <a:solidFill>
                <a:srgbClr val="438AD7"/>
              </a:solidFill>
              <a:latin typeface="Calibri"/>
              <a:ea typeface="Calibri"/>
              <a:cs typeface="Calibri"/>
              <a:sym typeface="Calibri"/>
            </a:endParaRPr>
          </a:p>
        </p:txBody>
      </p:sp>
      <p:sp>
        <p:nvSpPr>
          <p:cNvPr id="418" name="Google Shape;418;p38"/>
          <p:cNvSpPr txBox="1"/>
          <p:nvPr/>
        </p:nvSpPr>
        <p:spPr>
          <a:xfrm>
            <a:off x="517092" y="1562100"/>
            <a:ext cx="3875521" cy="1231106"/>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600"/>
              <a:buFont typeface="Arial"/>
              <a:buNone/>
            </a:pPr>
            <a:r>
              <a:rPr b="0" i="0" lang="es-PE" sz="1600" u="none" cap="none" strike="noStrike">
                <a:solidFill>
                  <a:schemeClr val="dk1"/>
                </a:solidFill>
                <a:latin typeface="Calibri"/>
                <a:ea typeface="Calibri"/>
                <a:cs typeface="Calibri"/>
                <a:sym typeface="Calibri"/>
              </a:rPr>
              <a:t>Si quieres que tu equipo se comprometa tienes que primero estar tú comprometido con tu equipo.  La coherencia es clave cuando hablamos del compromiso dado que tu equipo lo asumirá de la misma manera.</a:t>
            </a:r>
            <a:endParaRPr b="0" i="0" sz="1400" u="none" cap="none" strike="noStrike">
              <a:solidFill>
                <a:srgbClr val="000000"/>
              </a:solidFill>
              <a:latin typeface="Arial"/>
              <a:ea typeface="Arial"/>
              <a:cs typeface="Arial"/>
              <a:sym typeface="Arial"/>
            </a:endParaRPr>
          </a:p>
        </p:txBody>
      </p:sp>
      <p:sp>
        <p:nvSpPr>
          <p:cNvPr id="419" name="Google Shape;419;p38"/>
          <p:cNvSpPr/>
          <p:nvPr/>
        </p:nvSpPr>
        <p:spPr>
          <a:xfrm>
            <a:off x="826505" y="925234"/>
            <a:ext cx="3566108" cy="443997"/>
          </a:xfrm>
          <a:prstGeom prst="rect">
            <a:avLst/>
          </a:prstGeom>
          <a:solidFill>
            <a:srgbClr val="01A99F"/>
          </a:solidFill>
          <a:ln>
            <a:noFill/>
          </a:ln>
        </p:spPr>
        <p:txBody>
          <a:bodyPr anchorCtr="0" anchor="ctr" bIns="0" lIns="108000" spcFirstLastPara="1" rIns="0" wrap="square" tIns="0">
            <a:noAutofit/>
          </a:bodyPr>
          <a:lstStyle/>
          <a:p>
            <a:pPr indent="0" lvl="0" marL="88900" marR="0" rtl="0" algn="l">
              <a:lnSpc>
                <a:spcPct val="90000"/>
              </a:lnSpc>
              <a:spcBef>
                <a:spcPts val="0"/>
              </a:spcBef>
              <a:spcAft>
                <a:spcPts val="0"/>
              </a:spcAft>
              <a:buClr>
                <a:srgbClr val="000000"/>
              </a:buClr>
              <a:buSzPts val="1400"/>
              <a:buFont typeface="Arial"/>
              <a:buNone/>
            </a:pPr>
            <a:r>
              <a:rPr b="1" i="0" lang="es-PE" sz="1400" u="none" cap="none" strike="noStrike">
                <a:solidFill>
                  <a:schemeClr val="lt1"/>
                </a:solidFill>
                <a:latin typeface="Calibri"/>
                <a:ea typeface="Calibri"/>
                <a:cs typeface="Calibri"/>
                <a:sym typeface="Calibri"/>
              </a:rPr>
              <a:t>EL COMPROMISO COMIENZA POR </a:t>
            </a:r>
            <a:br>
              <a:rPr b="1" i="0" lang="es-PE" sz="1400" u="none" cap="none" strike="noStrike">
                <a:solidFill>
                  <a:schemeClr val="lt1"/>
                </a:solidFill>
                <a:latin typeface="Calibri"/>
                <a:ea typeface="Calibri"/>
                <a:cs typeface="Calibri"/>
                <a:sym typeface="Calibri"/>
              </a:rPr>
            </a:br>
            <a:r>
              <a:rPr b="1" i="0" lang="es-PE" sz="1400" u="none" cap="none" strike="noStrike">
                <a:solidFill>
                  <a:schemeClr val="lt1"/>
                </a:solidFill>
                <a:latin typeface="Calibri"/>
                <a:ea typeface="Calibri"/>
                <a:cs typeface="Calibri"/>
                <a:sym typeface="Calibri"/>
              </a:rPr>
              <a:t>UNO MISMO.</a:t>
            </a:r>
            <a:endParaRPr b="0" i="0" sz="1400" u="none" cap="none" strike="noStrike">
              <a:solidFill>
                <a:srgbClr val="000000"/>
              </a:solidFill>
              <a:latin typeface="Arial"/>
              <a:ea typeface="Arial"/>
              <a:cs typeface="Arial"/>
              <a:sym typeface="Arial"/>
            </a:endParaRPr>
          </a:p>
        </p:txBody>
      </p:sp>
      <p:sp>
        <p:nvSpPr>
          <p:cNvPr id="420" name="Google Shape;420;p38"/>
          <p:cNvSpPr/>
          <p:nvPr/>
        </p:nvSpPr>
        <p:spPr>
          <a:xfrm>
            <a:off x="433372" y="889535"/>
            <a:ext cx="501681" cy="501681"/>
          </a:xfrm>
          <a:prstGeom prst="ellipse">
            <a:avLst/>
          </a:prstGeom>
          <a:solidFill>
            <a:schemeClr val="lt1"/>
          </a:solid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000"/>
              <a:buFont typeface="Calibri"/>
              <a:buNone/>
            </a:pPr>
            <a:r>
              <a:t/>
            </a:r>
            <a:endParaRPr b="0" i="0" sz="1000" u="none" cap="none" strike="noStrike">
              <a:solidFill>
                <a:schemeClr val="dk1"/>
              </a:solidFill>
              <a:latin typeface="Calibri"/>
              <a:ea typeface="Calibri"/>
              <a:cs typeface="Calibri"/>
              <a:sym typeface="Calibri"/>
            </a:endParaRPr>
          </a:p>
        </p:txBody>
      </p:sp>
      <p:sp>
        <p:nvSpPr>
          <p:cNvPr id="421" name="Google Shape;421;p38"/>
          <p:cNvSpPr/>
          <p:nvPr/>
        </p:nvSpPr>
        <p:spPr>
          <a:xfrm>
            <a:off x="522829" y="985715"/>
            <a:ext cx="316043" cy="316043"/>
          </a:xfrm>
          <a:prstGeom prst="ellipse">
            <a:avLst/>
          </a:prstGeom>
          <a:solidFill>
            <a:schemeClr val="lt1"/>
          </a:solidFill>
          <a:ln cap="flat" cmpd="sng" w="38100">
            <a:solidFill>
              <a:srgbClr val="01A99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000"/>
              <a:buFont typeface="Calibri"/>
              <a:buNone/>
            </a:pPr>
            <a:r>
              <a:t/>
            </a:r>
            <a:endParaRPr b="0" i="0" sz="1000" u="none" cap="none" strike="noStrike">
              <a:solidFill>
                <a:schemeClr val="dk1"/>
              </a:solidFill>
              <a:latin typeface="Calibri"/>
              <a:ea typeface="Calibri"/>
              <a:cs typeface="Calibri"/>
              <a:sym typeface="Calibri"/>
            </a:endParaRPr>
          </a:p>
        </p:txBody>
      </p:sp>
      <p:sp>
        <p:nvSpPr>
          <p:cNvPr id="422" name="Google Shape;422;p38"/>
          <p:cNvSpPr txBox="1"/>
          <p:nvPr/>
        </p:nvSpPr>
        <p:spPr>
          <a:xfrm>
            <a:off x="590407" y="889930"/>
            <a:ext cx="191826" cy="407666"/>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1A99F"/>
              </a:buClr>
              <a:buSzPts val="2000"/>
              <a:buFont typeface="Calibri"/>
              <a:buNone/>
            </a:pPr>
            <a:r>
              <a:rPr b="1" i="0" lang="es-PE" sz="2000" u="none" cap="none" strike="noStrike">
                <a:solidFill>
                  <a:srgbClr val="01A99F"/>
                </a:solidFill>
                <a:latin typeface="Calibri"/>
                <a:ea typeface="Calibri"/>
                <a:cs typeface="Calibri"/>
                <a:sym typeface="Calibri"/>
              </a:rPr>
              <a:t>5</a:t>
            </a:r>
            <a:endParaRPr b="1" i="0" sz="2000" u="none" cap="none" strike="noStrike">
              <a:solidFill>
                <a:srgbClr val="01A99F"/>
              </a:solidFill>
              <a:latin typeface="Calibri"/>
              <a:ea typeface="Calibri"/>
              <a:cs typeface="Calibri"/>
              <a:sym typeface="Calibri"/>
            </a:endParaRPr>
          </a:p>
        </p:txBody>
      </p:sp>
      <p:sp>
        <p:nvSpPr>
          <p:cNvPr id="423" name="Google Shape;423;p38"/>
          <p:cNvSpPr txBox="1"/>
          <p:nvPr/>
        </p:nvSpPr>
        <p:spPr>
          <a:xfrm>
            <a:off x="406632" y="4003877"/>
            <a:ext cx="4572000"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s-PE" sz="1400" u="none" cap="none" strike="noStrike">
                <a:solidFill>
                  <a:schemeClr val="dk1"/>
                </a:solidFill>
                <a:latin typeface="Calibri"/>
                <a:ea typeface="Calibri"/>
                <a:cs typeface="Calibri"/>
                <a:sym typeface="Calibri"/>
              </a:rPr>
              <a:t>https://www.youtube.com/watch?v=uq3Diwwpekg&amp;t=4s</a:t>
            </a:r>
            <a:endParaRPr b="0" i="0" sz="1400" u="none" cap="none" strike="noStrike">
              <a:solidFill>
                <a:srgbClr val="000000"/>
              </a:solidFill>
              <a:latin typeface="Arial"/>
              <a:ea typeface="Arial"/>
              <a:cs typeface="Arial"/>
              <a:sym typeface="Arial"/>
            </a:endParaRPr>
          </a:p>
        </p:txBody>
      </p:sp>
      <p:pic>
        <p:nvPicPr>
          <p:cNvPr descr="5 Alternativas a YouTube para Video Hosting - Victoria Lloret" id="424" name="Google Shape;424;p38"/>
          <p:cNvPicPr preferRelativeResize="0"/>
          <p:nvPr/>
        </p:nvPicPr>
        <p:blipFill rotWithShape="1">
          <a:blip r:embed="rId3">
            <a:alphaModFix/>
          </a:blip>
          <a:srcRect b="0" l="0" r="0" t="0"/>
          <a:stretch/>
        </p:blipFill>
        <p:spPr>
          <a:xfrm>
            <a:off x="5319975" y="2068596"/>
            <a:ext cx="3218661" cy="2797019"/>
          </a:xfrm>
          <a:prstGeom prst="ellipse">
            <a:avLst/>
          </a:prstGeom>
          <a:noFill/>
          <a:ln>
            <a:noFill/>
          </a:ln>
          <a:effectLst>
            <a:outerShdw blurRad="381000" sx="-80000" rotWithShape="0" dir="5400000" dist="292100" sy="-18000">
              <a:srgbClr val="000000">
                <a:alpha val="21568"/>
              </a:srgbClr>
            </a:outerShdw>
          </a:effectLst>
        </p:spPr>
      </p:pic>
      <p:sp>
        <p:nvSpPr>
          <p:cNvPr id="425" name="Google Shape;425;p38"/>
          <p:cNvSpPr txBox="1"/>
          <p:nvPr/>
        </p:nvSpPr>
        <p:spPr>
          <a:xfrm>
            <a:off x="433372" y="3643338"/>
            <a:ext cx="4572000"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s-PE" sz="1600" u="none" cap="none" strike="noStrike">
                <a:solidFill>
                  <a:schemeClr val="dk1"/>
                </a:solidFill>
                <a:latin typeface="Calibri"/>
                <a:ea typeface="Calibri"/>
                <a:cs typeface="Calibri"/>
                <a:sym typeface="Calibri"/>
              </a:rPr>
              <a:t>Veamos un video: “Ten palabra contigo mismo”</a:t>
            </a:r>
            <a:endParaRPr b="1" i="0" sz="1600" u="none" cap="none" strike="noStrike">
              <a:solidFill>
                <a:schemeClr val="dk1"/>
              </a:solidFill>
              <a:latin typeface="Calibri"/>
              <a:ea typeface="Calibri"/>
              <a:cs typeface="Calibri"/>
              <a:sym typeface="Calibri"/>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pic>
        <p:nvPicPr>
          <p:cNvPr id="431" name="Google Shape;431;p39"/>
          <p:cNvPicPr preferRelativeResize="0"/>
          <p:nvPr/>
        </p:nvPicPr>
        <p:blipFill rotWithShape="1">
          <a:blip r:embed="rId3">
            <a:alphaModFix/>
          </a:blip>
          <a:srcRect b="0" l="0" r="0" t="0"/>
          <a:stretch/>
        </p:blipFill>
        <p:spPr>
          <a:xfrm>
            <a:off x="0" y="0"/>
            <a:ext cx="9154631" cy="5733853"/>
          </a:xfrm>
          <a:prstGeom prst="rect">
            <a:avLst/>
          </a:prstGeom>
          <a:noFill/>
          <a:ln>
            <a:noFill/>
          </a:ln>
        </p:spPr>
      </p:pic>
      <p:sp>
        <p:nvSpPr>
          <p:cNvPr id="432" name="Google Shape;432;p39"/>
          <p:cNvSpPr txBox="1"/>
          <p:nvPr/>
        </p:nvSpPr>
        <p:spPr>
          <a:xfrm>
            <a:off x="2372596" y="2261025"/>
            <a:ext cx="4382029" cy="218521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700"/>
              <a:buFont typeface="Arial"/>
              <a:buNone/>
            </a:pPr>
            <a:r>
              <a:rPr b="0" i="1" lang="es-PE" sz="1700" u="none" cap="none" strike="noStrike">
                <a:solidFill>
                  <a:srgbClr val="0F1111"/>
                </a:solidFill>
                <a:latin typeface="Arial"/>
                <a:ea typeface="Arial"/>
                <a:cs typeface="Arial"/>
                <a:sym typeface="Arial"/>
              </a:rPr>
              <a:t>“Tener un propósito claro como equipo es clave para poder alcanzar los resultados que se están buscando.</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700"/>
              <a:buFont typeface="Arial"/>
              <a:buNone/>
            </a:pPr>
            <a:r>
              <a:t/>
            </a:r>
            <a:endParaRPr b="0" i="1" sz="1700" u="none" cap="none" strike="noStrike">
              <a:solidFill>
                <a:srgbClr val="0F111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700"/>
              <a:buFont typeface="Arial"/>
              <a:buNone/>
            </a:pPr>
            <a:r>
              <a:rPr b="0" i="1" lang="es-PE" sz="1700" u="none" cap="none" strike="noStrike">
                <a:solidFill>
                  <a:srgbClr val="0F1111"/>
                </a:solidFill>
                <a:latin typeface="Arial"/>
                <a:ea typeface="Arial"/>
                <a:cs typeface="Arial"/>
                <a:sym typeface="Arial"/>
              </a:rPr>
              <a:t>Si el propósito no está claro, el compromiso y esfuerzo de cada miembro del equipo no se encuentra alineado, por lo tanto, pueden ser en vano”.</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 name="Shape 47"/>
        <p:cNvGrpSpPr/>
        <p:nvPr/>
      </p:nvGrpSpPr>
      <p:grpSpPr>
        <a:xfrm>
          <a:off x="0" y="0"/>
          <a:ext cx="0" cy="0"/>
          <a:chOff x="0" y="0"/>
          <a:chExt cx="0" cy="0"/>
        </a:xfrm>
      </p:grpSpPr>
      <p:sp>
        <p:nvSpPr>
          <p:cNvPr id="48" name="Google Shape;48;p4"/>
          <p:cNvSpPr/>
          <p:nvPr/>
        </p:nvSpPr>
        <p:spPr>
          <a:xfrm>
            <a:off x="512023" y="331345"/>
            <a:ext cx="6417283" cy="200055"/>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300"/>
              <a:buFont typeface="Arial"/>
              <a:buNone/>
            </a:pPr>
            <a:r>
              <a:rPr b="0" i="0" lang="es-PE" sz="1300" u="none" cap="none" strike="noStrike">
                <a:solidFill>
                  <a:srgbClr val="438AD7"/>
                </a:solidFill>
                <a:latin typeface="Calibri"/>
                <a:ea typeface="Calibri"/>
                <a:cs typeface="Calibri"/>
                <a:sym typeface="Calibri"/>
              </a:rPr>
              <a:t>/ LAS CINCO DISFUNCIONES QUE ATRAVIESA UN EQUIPO</a:t>
            </a:r>
            <a:endParaRPr b="0" i="0" sz="1300" u="none" cap="none" strike="noStrike">
              <a:solidFill>
                <a:srgbClr val="438AD7"/>
              </a:solidFill>
              <a:latin typeface="Calibri"/>
              <a:ea typeface="Calibri"/>
              <a:cs typeface="Calibri"/>
              <a:sym typeface="Calibri"/>
            </a:endParaRPr>
          </a:p>
        </p:txBody>
      </p:sp>
      <p:pic>
        <p:nvPicPr>
          <p:cNvPr id="49" name="Google Shape;49;p4"/>
          <p:cNvPicPr preferRelativeResize="0"/>
          <p:nvPr/>
        </p:nvPicPr>
        <p:blipFill rotWithShape="1">
          <a:blip r:embed="rId3">
            <a:alphaModFix/>
          </a:blip>
          <a:srcRect b="8750" l="51961" r="5120" t="9086"/>
          <a:stretch/>
        </p:blipFill>
        <p:spPr>
          <a:xfrm>
            <a:off x="4932727" y="822203"/>
            <a:ext cx="3616195" cy="4312519"/>
          </a:xfrm>
          <a:prstGeom prst="rect">
            <a:avLst/>
          </a:prstGeom>
          <a:noFill/>
          <a:ln>
            <a:noFill/>
          </a:ln>
        </p:spPr>
      </p:pic>
      <p:sp>
        <p:nvSpPr>
          <p:cNvPr id="50" name="Google Shape;50;p4"/>
          <p:cNvSpPr/>
          <p:nvPr/>
        </p:nvSpPr>
        <p:spPr>
          <a:xfrm>
            <a:off x="595078" y="888168"/>
            <a:ext cx="3725252" cy="3262432"/>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600"/>
              <a:buFont typeface="Arial"/>
              <a:buNone/>
            </a:pPr>
            <a:r>
              <a:rPr b="1" i="0" lang="es-PE" sz="1600" u="none" cap="none" strike="noStrike">
                <a:solidFill>
                  <a:srgbClr val="7030A0"/>
                </a:solidFill>
                <a:latin typeface="Calibri"/>
                <a:ea typeface="Calibri"/>
                <a:cs typeface="Calibri"/>
                <a:sym typeface="Calibri"/>
              </a:rPr>
              <a:t>PATRICK LENCIONI</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1200"/>
              </a:spcBef>
              <a:spcAft>
                <a:spcPts val="0"/>
              </a:spcAft>
              <a:buClr>
                <a:srgbClr val="000000"/>
              </a:buClr>
              <a:buSzPts val="1600"/>
              <a:buFont typeface="Arial"/>
              <a:buNone/>
            </a:pPr>
            <a:r>
              <a:rPr b="0" i="0" lang="es-PE" sz="1600" u="none" cap="none" strike="noStrike">
                <a:solidFill>
                  <a:schemeClr val="dk1"/>
                </a:solidFill>
                <a:latin typeface="Calibri"/>
                <a:ea typeface="Calibri"/>
                <a:cs typeface="Calibri"/>
                <a:sym typeface="Calibri"/>
              </a:rPr>
              <a:t>Escritor norteamericano, es conferencista en eventos, aportando sus conocimientos en temas como: Liderazgo, gestión del cambio, trabajo en equipo y cultura corporativa.</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1200"/>
              </a:spcBef>
              <a:spcAft>
                <a:spcPts val="0"/>
              </a:spcAft>
              <a:buClr>
                <a:srgbClr val="000000"/>
              </a:buClr>
              <a:buSzPts val="1600"/>
              <a:buFont typeface="Arial"/>
              <a:buNone/>
            </a:pPr>
            <a:r>
              <a:rPr b="0" i="0" lang="es-PE" sz="1600" u="none" cap="none" strike="noStrike">
                <a:solidFill>
                  <a:schemeClr val="dk1"/>
                </a:solidFill>
                <a:latin typeface="Calibri"/>
                <a:ea typeface="Calibri"/>
                <a:cs typeface="Calibri"/>
                <a:sym typeface="Calibri"/>
              </a:rPr>
              <a:t>CNN Money lo destacó en el 2008 como: “Uno de los 10 gurús de la gestión empresarial que deberías conocer".</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600"/>
              <a:buFont typeface="Arial"/>
              <a:buNone/>
            </a:pPr>
            <a:r>
              <a:rPr b="0" i="0" lang="es-PE" sz="1600" u="none" cap="none" strike="noStrike">
                <a:solidFill>
                  <a:schemeClr val="dk1"/>
                </a:solidFill>
                <a:latin typeface="Calibri"/>
                <a:ea typeface="Calibri"/>
                <a:cs typeface="Calibri"/>
                <a:sym typeface="Calibri"/>
              </a:rPr>
              <a:t>The Wall Street Journal lo destaca como: “Uno de los oradores de negocios más solicitados”".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p40"/>
          <p:cNvSpPr/>
          <p:nvPr/>
        </p:nvSpPr>
        <p:spPr>
          <a:xfrm>
            <a:off x="0" y="0"/>
            <a:ext cx="9144000" cy="5715000"/>
          </a:xfrm>
          <a:prstGeom prst="rect">
            <a:avLst/>
          </a:prstGeom>
          <a:solidFill>
            <a:srgbClr val="1F85A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39" name="Google Shape;439;p40"/>
          <p:cNvSpPr/>
          <p:nvPr/>
        </p:nvSpPr>
        <p:spPr>
          <a:xfrm>
            <a:off x="424252" y="3703125"/>
            <a:ext cx="7139426" cy="480131"/>
          </a:xfrm>
          <a:prstGeom prst="rect">
            <a:avLst/>
          </a:prstGeom>
          <a:noFill/>
          <a:ln>
            <a:noFill/>
          </a:ln>
        </p:spPr>
        <p:txBody>
          <a:bodyPr anchorCtr="0" anchor="t" bIns="45700" lIns="91425" spcFirstLastPara="1" rIns="91425" wrap="square" tIns="45700">
            <a:spAutoFit/>
          </a:bodyPr>
          <a:lstStyle/>
          <a:p>
            <a:pPr indent="0" lvl="0" marL="0" marR="0" rtl="0" algn="l">
              <a:lnSpc>
                <a:spcPct val="90000"/>
              </a:lnSpc>
              <a:spcBef>
                <a:spcPts val="0"/>
              </a:spcBef>
              <a:spcAft>
                <a:spcPts val="0"/>
              </a:spcAft>
              <a:buClr>
                <a:srgbClr val="000000"/>
              </a:buClr>
              <a:buSzPts val="2800"/>
              <a:buFont typeface="Arial"/>
              <a:buNone/>
            </a:pPr>
            <a:r>
              <a:rPr b="1" i="0" lang="es-PE" sz="2800" u="none" cap="none" strike="noStrike">
                <a:solidFill>
                  <a:schemeClr val="lt1"/>
                </a:solidFill>
                <a:latin typeface="Calibri"/>
                <a:ea typeface="Calibri"/>
                <a:cs typeface="Calibri"/>
                <a:sym typeface="Calibri"/>
              </a:rPr>
              <a:t>/ EVITACIÓN A LAS RESPONSABILIDADES</a:t>
            </a:r>
            <a:endParaRPr b="0" i="0" sz="1400" u="none" cap="none" strike="noStrike">
              <a:solidFill>
                <a:srgbClr val="000000"/>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 name="Shape 443"/>
        <p:cNvGrpSpPr/>
        <p:nvPr/>
      </p:nvGrpSpPr>
      <p:grpSpPr>
        <a:xfrm>
          <a:off x="0" y="0"/>
          <a:ext cx="0" cy="0"/>
          <a:chOff x="0" y="0"/>
          <a:chExt cx="0" cy="0"/>
        </a:xfrm>
      </p:grpSpPr>
      <p:sp>
        <p:nvSpPr>
          <p:cNvPr id="444" name="Google Shape;444;p41"/>
          <p:cNvSpPr/>
          <p:nvPr/>
        </p:nvSpPr>
        <p:spPr>
          <a:xfrm>
            <a:off x="512023" y="331345"/>
            <a:ext cx="6417283" cy="200055"/>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300"/>
              <a:buFont typeface="Arial"/>
              <a:buNone/>
            </a:pPr>
            <a:r>
              <a:rPr b="0" i="0" lang="es-PE" sz="1300" u="none" cap="none" strike="noStrike">
                <a:solidFill>
                  <a:srgbClr val="438AD7"/>
                </a:solidFill>
                <a:latin typeface="Calibri"/>
                <a:ea typeface="Calibri"/>
                <a:cs typeface="Calibri"/>
                <a:sym typeface="Calibri"/>
              </a:rPr>
              <a:t>/ EVITACIÓN A LAS RESPONSABILIDADES</a:t>
            </a:r>
            <a:endParaRPr b="0" i="0" sz="1300" u="none" cap="none" strike="noStrike">
              <a:solidFill>
                <a:srgbClr val="438AD7"/>
              </a:solidFill>
              <a:latin typeface="Calibri"/>
              <a:ea typeface="Calibri"/>
              <a:cs typeface="Calibri"/>
              <a:sym typeface="Calibri"/>
            </a:endParaRPr>
          </a:p>
        </p:txBody>
      </p:sp>
      <p:sp>
        <p:nvSpPr>
          <p:cNvPr id="445" name="Google Shape;445;p41"/>
          <p:cNvSpPr/>
          <p:nvPr/>
        </p:nvSpPr>
        <p:spPr>
          <a:xfrm>
            <a:off x="507048" y="1118644"/>
            <a:ext cx="3885565" cy="2905924"/>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600"/>
              <a:buFont typeface="Arial"/>
              <a:buNone/>
            </a:pPr>
            <a:r>
              <a:rPr b="1" i="0" lang="es-PE" sz="1600" u="none" cap="none" strike="noStrike">
                <a:solidFill>
                  <a:schemeClr val="dk1"/>
                </a:solidFill>
                <a:latin typeface="Calibri"/>
                <a:ea typeface="Calibri"/>
                <a:cs typeface="Calibri"/>
                <a:sym typeface="Calibri"/>
              </a:rPr>
              <a:t>MODELO PATRICK LENCIONI:</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1" i="0" lang="es-PE" sz="1600" u="none" cap="none" strike="noStrike">
                <a:solidFill>
                  <a:srgbClr val="845CA2"/>
                </a:solidFill>
                <a:latin typeface="Calibri"/>
                <a:ea typeface="Calibri"/>
                <a:cs typeface="Calibri"/>
                <a:sym typeface="Calibri"/>
              </a:rPr>
              <a:t>EVITAR RESPONSABILIDAD</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1200"/>
              </a:spcBef>
              <a:spcAft>
                <a:spcPts val="0"/>
              </a:spcAft>
              <a:buClr>
                <a:srgbClr val="000000"/>
              </a:buClr>
              <a:buSzPts val="1600"/>
              <a:buFont typeface="Arial"/>
              <a:buNone/>
            </a:pPr>
            <a:r>
              <a:rPr b="1" i="0" lang="es-PE" sz="1600" u="none" cap="none" strike="noStrike">
                <a:solidFill>
                  <a:srgbClr val="262626"/>
                </a:solidFill>
                <a:latin typeface="Calibri"/>
                <a:ea typeface="Calibri"/>
                <a:cs typeface="Calibri"/>
                <a:sym typeface="Calibri"/>
              </a:rPr>
              <a:t>Un equipo que evita las responsabilidades:</a:t>
            </a:r>
            <a:endParaRPr b="0" i="0" sz="1600" u="none" cap="none" strike="noStrike">
              <a:solidFill>
                <a:srgbClr val="262626"/>
              </a:solidFill>
              <a:latin typeface="Calibri"/>
              <a:ea typeface="Calibri"/>
              <a:cs typeface="Calibri"/>
              <a:sym typeface="Calibri"/>
            </a:endParaRPr>
          </a:p>
          <a:p>
            <a:pPr indent="-184150" lvl="0" marL="184150" marR="0" rtl="0" algn="l">
              <a:lnSpc>
                <a:spcPct val="120000"/>
              </a:lnSpc>
              <a:spcBef>
                <a:spcPts val="0"/>
              </a:spcBef>
              <a:spcAft>
                <a:spcPts val="0"/>
              </a:spcAft>
              <a:buClr>
                <a:srgbClr val="845CA2"/>
              </a:buClr>
              <a:buSzPts val="1600"/>
              <a:buFont typeface="Arial"/>
              <a:buChar char="•"/>
            </a:pPr>
            <a:r>
              <a:rPr b="0" i="0" lang="es-PE" sz="1600" u="none" cap="none" strike="noStrike">
                <a:solidFill>
                  <a:srgbClr val="262626"/>
                </a:solidFill>
                <a:latin typeface="Calibri"/>
                <a:ea typeface="Calibri"/>
                <a:cs typeface="Calibri"/>
                <a:sym typeface="Calibri"/>
              </a:rPr>
              <a:t>Alienta la mediocridad.</a:t>
            </a:r>
            <a:endParaRPr b="0" i="0" sz="1400" u="none" cap="none" strike="noStrike">
              <a:solidFill>
                <a:srgbClr val="000000"/>
              </a:solidFill>
              <a:latin typeface="Arial"/>
              <a:ea typeface="Arial"/>
              <a:cs typeface="Arial"/>
              <a:sym typeface="Arial"/>
            </a:endParaRPr>
          </a:p>
          <a:p>
            <a:pPr indent="-184150" lvl="0" marL="184150" marR="0" rtl="0" algn="l">
              <a:lnSpc>
                <a:spcPct val="120000"/>
              </a:lnSpc>
              <a:spcBef>
                <a:spcPts val="0"/>
              </a:spcBef>
              <a:spcAft>
                <a:spcPts val="0"/>
              </a:spcAft>
              <a:buClr>
                <a:srgbClr val="845CA2"/>
              </a:buClr>
              <a:buSzPts val="1600"/>
              <a:buFont typeface="Arial"/>
              <a:buChar char="•"/>
            </a:pPr>
            <a:r>
              <a:rPr b="0" i="0" lang="es-PE" sz="1600" u="none" cap="none" strike="noStrike">
                <a:solidFill>
                  <a:srgbClr val="262626"/>
                </a:solidFill>
                <a:latin typeface="Calibri"/>
                <a:ea typeface="Calibri"/>
                <a:cs typeface="Calibri"/>
                <a:sym typeface="Calibri"/>
              </a:rPr>
              <a:t>No cumple con los compromisos pactados.</a:t>
            </a:r>
            <a:endParaRPr b="0" i="0" sz="1400" u="none" cap="none" strike="noStrike">
              <a:solidFill>
                <a:srgbClr val="000000"/>
              </a:solidFill>
              <a:latin typeface="Arial"/>
              <a:ea typeface="Arial"/>
              <a:cs typeface="Arial"/>
              <a:sym typeface="Arial"/>
            </a:endParaRPr>
          </a:p>
          <a:p>
            <a:pPr indent="-184150" lvl="0" marL="184150" marR="0" rtl="0" algn="l">
              <a:lnSpc>
                <a:spcPct val="120000"/>
              </a:lnSpc>
              <a:spcBef>
                <a:spcPts val="0"/>
              </a:spcBef>
              <a:spcAft>
                <a:spcPts val="0"/>
              </a:spcAft>
              <a:buClr>
                <a:srgbClr val="845CA2"/>
              </a:buClr>
              <a:buSzPts val="1600"/>
              <a:buFont typeface="Arial"/>
              <a:buChar char="•"/>
            </a:pPr>
            <a:r>
              <a:rPr b="0" i="0" lang="es-PE" sz="1600" u="none" cap="none" strike="noStrike">
                <a:solidFill>
                  <a:srgbClr val="262626"/>
                </a:solidFill>
                <a:latin typeface="Calibri"/>
                <a:ea typeface="Calibri"/>
                <a:cs typeface="Calibri"/>
                <a:sym typeface="Calibri"/>
              </a:rPr>
              <a:t>Crea resentimiento en los miembros del equipo que tienen diferentes estándares de rendimiento.</a:t>
            </a:r>
            <a:endParaRPr b="0" i="0" sz="1400" u="none" cap="none" strike="noStrike">
              <a:solidFill>
                <a:srgbClr val="000000"/>
              </a:solidFill>
              <a:latin typeface="Arial"/>
              <a:ea typeface="Arial"/>
              <a:cs typeface="Arial"/>
              <a:sym typeface="Arial"/>
            </a:endParaRPr>
          </a:p>
          <a:p>
            <a:pPr indent="-184150" lvl="0" marL="184150" marR="0" rtl="0" algn="l">
              <a:lnSpc>
                <a:spcPct val="120000"/>
              </a:lnSpc>
              <a:spcBef>
                <a:spcPts val="0"/>
              </a:spcBef>
              <a:spcAft>
                <a:spcPts val="0"/>
              </a:spcAft>
              <a:buClr>
                <a:srgbClr val="845CA2"/>
              </a:buClr>
              <a:buSzPts val="1600"/>
              <a:buFont typeface="Arial"/>
              <a:buChar char="•"/>
            </a:pPr>
            <a:r>
              <a:rPr b="0" i="0" lang="es-PE" sz="1600" u="none" cap="none" strike="noStrike">
                <a:solidFill>
                  <a:srgbClr val="262626"/>
                </a:solidFill>
                <a:latin typeface="Calibri"/>
                <a:ea typeface="Calibri"/>
                <a:cs typeface="Calibri"/>
                <a:sym typeface="Calibri"/>
              </a:rPr>
              <a:t>Pone sobre los hombros del líder una gran carga como única fuente de disciplina.</a:t>
            </a:r>
            <a:endParaRPr b="0" i="0" sz="1600" u="none" cap="none" strike="noStrike">
              <a:solidFill>
                <a:srgbClr val="262626"/>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600"/>
              <a:buFont typeface="Arial"/>
              <a:buNone/>
            </a:pPr>
            <a:r>
              <a:t/>
            </a:r>
            <a:endParaRPr b="1" i="0" sz="1600" u="none" cap="none" strike="noStrike">
              <a:solidFill>
                <a:srgbClr val="845CA2"/>
              </a:solidFill>
              <a:latin typeface="Calibri"/>
              <a:ea typeface="Calibri"/>
              <a:cs typeface="Calibri"/>
              <a:sym typeface="Calibri"/>
            </a:endParaRPr>
          </a:p>
        </p:txBody>
      </p:sp>
      <p:pic>
        <p:nvPicPr>
          <p:cNvPr id="446" name="Google Shape;446;p41"/>
          <p:cNvPicPr preferRelativeResize="0"/>
          <p:nvPr/>
        </p:nvPicPr>
        <p:blipFill rotWithShape="1">
          <a:blip r:embed="rId3">
            <a:alphaModFix/>
          </a:blip>
          <a:srcRect b="0" l="5922" r="3227" t="0"/>
          <a:stretch/>
        </p:blipFill>
        <p:spPr>
          <a:xfrm>
            <a:off x="5213338" y="727675"/>
            <a:ext cx="3350384" cy="3687862"/>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 name="Shape 450"/>
        <p:cNvGrpSpPr/>
        <p:nvPr/>
      </p:nvGrpSpPr>
      <p:grpSpPr>
        <a:xfrm>
          <a:off x="0" y="0"/>
          <a:ext cx="0" cy="0"/>
          <a:chOff x="0" y="0"/>
          <a:chExt cx="0" cy="0"/>
        </a:xfrm>
      </p:grpSpPr>
      <p:sp>
        <p:nvSpPr>
          <p:cNvPr id="451" name="Google Shape;451;p42"/>
          <p:cNvSpPr/>
          <p:nvPr/>
        </p:nvSpPr>
        <p:spPr>
          <a:xfrm>
            <a:off x="512023" y="331345"/>
            <a:ext cx="6417283" cy="200055"/>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300"/>
              <a:buFont typeface="Arial"/>
              <a:buNone/>
            </a:pPr>
            <a:r>
              <a:rPr b="0" i="0" lang="es-PE" sz="1300" u="none" cap="none" strike="noStrike">
                <a:solidFill>
                  <a:srgbClr val="438AD7"/>
                </a:solidFill>
                <a:latin typeface="Calibri"/>
                <a:ea typeface="Calibri"/>
                <a:cs typeface="Calibri"/>
                <a:sym typeface="Calibri"/>
              </a:rPr>
              <a:t>/ EVITACIÓN A LAS RESPONSABILIDADES</a:t>
            </a:r>
            <a:endParaRPr b="0" i="0" sz="1300" u="none" cap="none" strike="noStrike">
              <a:solidFill>
                <a:srgbClr val="438AD7"/>
              </a:solidFill>
              <a:latin typeface="Calibri"/>
              <a:ea typeface="Calibri"/>
              <a:cs typeface="Calibri"/>
              <a:sym typeface="Calibri"/>
            </a:endParaRPr>
          </a:p>
        </p:txBody>
      </p:sp>
      <p:sp>
        <p:nvSpPr>
          <p:cNvPr id="452" name="Google Shape;452;p42"/>
          <p:cNvSpPr/>
          <p:nvPr/>
        </p:nvSpPr>
        <p:spPr>
          <a:xfrm>
            <a:off x="517752" y="912813"/>
            <a:ext cx="3874862" cy="246221"/>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600"/>
              <a:buFont typeface="Arial"/>
              <a:buNone/>
            </a:pPr>
            <a:r>
              <a:rPr b="1" i="0" lang="es-PE" sz="1600" u="none" cap="none" strike="noStrike">
                <a:solidFill>
                  <a:schemeClr val="dk1"/>
                </a:solidFill>
                <a:latin typeface="Calibri"/>
                <a:ea typeface="Calibri"/>
                <a:cs typeface="Calibri"/>
                <a:sym typeface="Calibri"/>
              </a:rPr>
              <a:t>CARACTERÍSTICAS DE LA RESPONSABILIDAD:</a:t>
            </a:r>
            <a:endParaRPr b="1" i="0" sz="1600" u="none" cap="none" strike="noStrike">
              <a:solidFill>
                <a:schemeClr val="dk1"/>
              </a:solidFill>
              <a:latin typeface="Calibri"/>
              <a:ea typeface="Calibri"/>
              <a:cs typeface="Calibri"/>
              <a:sym typeface="Calibri"/>
            </a:endParaRPr>
          </a:p>
        </p:txBody>
      </p:sp>
      <p:sp>
        <p:nvSpPr>
          <p:cNvPr id="453" name="Google Shape;453;p42"/>
          <p:cNvSpPr/>
          <p:nvPr/>
        </p:nvSpPr>
        <p:spPr>
          <a:xfrm>
            <a:off x="1052285" y="1416813"/>
            <a:ext cx="6001657" cy="384201"/>
          </a:xfrm>
          <a:custGeom>
            <a:rect b="b" l="l" r="r" t="t"/>
            <a:pathLst>
              <a:path extrusionOk="0" h="384201" w="5556398">
                <a:moveTo>
                  <a:pt x="0" y="0"/>
                </a:moveTo>
                <a:lnTo>
                  <a:pt x="5556398" y="0"/>
                </a:lnTo>
                <a:lnTo>
                  <a:pt x="5556398" y="384201"/>
                </a:lnTo>
                <a:lnTo>
                  <a:pt x="0" y="384201"/>
                </a:lnTo>
                <a:lnTo>
                  <a:pt x="0" y="0"/>
                </a:lnTo>
                <a:close/>
              </a:path>
            </a:pathLst>
          </a:custGeom>
          <a:noFill/>
          <a:ln>
            <a:noFill/>
          </a:ln>
        </p:spPr>
        <p:txBody>
          <a:bodyPr anchorCtr="0" anchor="ctr" bIns="0" lIns="0" spcFirstLastPara="1" rIns="0" wrap="square" tIns="0">
            <a:noAutofit/>
          </a:bodyPr>
          <a:lstStyle/>
          <a:p>
            <a:pPr indent="0" lvl="0" marL="0" marR="0" rtl="0" algn="l">
              <a:lnSpc>
                <a:spcPct val="120000"/>
              </a:lnSpc>
              <a:spcBef>
                <a:spcPts val="0"/>
              </a:spcBef>
              <a:spcAft>
                <a:spcPts val="0"/>
              </a:spcAft>
              <a:buClr>
                <a:srgbClr val="000000"/>
              </a:buClr>
              <a:buSzPts val="1600"/>
              <a:buFont typeface="Arial"/>
              <a:buNone/>
            </a:pPr>
            <a:r>
              <a:rPr b="0" i="0" lang="es-PE" sz="1600" u="none" cap="none" strike="noStrike">
                <a:solidFill>
                  <a:srgbClr val="262626"/>
                </a:solidFill>
                <a:latin typeface="Calibri"/>
                <a:ea typeface="Calibri"/>
                <a:cs typeface="Calibri"/>
                <a:sym typeface="Calibri"/>
              </a:rPr>
              <a:t>Poder actuar con libertad, con plena consciencia y de forma voluntaria.</a:t>
            </a:r>
            <a:endParaRPr b="0" i="0" sz="1400" u="none" cap="none" strike="noStrike">
              <a:solidFill>
                <a:srgbClr val="000000"/>
              </a:solidFill>
              <a:latin typeface="Arial"/>
              <a:ea typeface="Arial"/>
              <a:cs typeface="Arial"/>
              <a:sym typeface="Arial"/>
            </a:endParaRPr>
          </a:p>
        </p:txBody>
      </p:sp>
      <p:sp>
        <p:nvSpPr>
          <p:cNvPr id="454" name="Google Shape;454;p42"/>
          <p:cNvSpPr/>
          <p:nvPr/>
        </p:nvSpPr>
        <p:spPr>
          <a:xfrm>
            <a:off x="1052286" y="1904907"/>
            <a:ext cx="5660300" cy="384201"/>
          </a:xfrm>
          <a:custGeom>
            <a:rect b="b" l="l" r="r" t="t"/>
            <a:pathLst>
              <a:path extrusionOk="0" h="384201" w="5240366">
                <a:moveTo>
                  <a:pt x="0" y="0"/>
                </a:moveTo>
                <a:lnTo>
                  <a:pt x="5240366" y="0"/>
                </a:lnTo>
                <a:lnTo>
                  <a:pt x="5240366" y="384201"/>
                </a:lnTo>
                <a:lnTo>
                  <a:pt x="0" y="384201"/>
                </a:lnTo>
                <a:lnTo>
                  <a:pt x="0" y="0"/>
                </a:lnTo>
                <a:close/>
              </a:path>
            </a:pathLst>
          </a:custGeom>
          <a:noFill/>
          <a:ln>
            <a:noFill/>
          </a:ln>
        </p:spPr>
        <p:txBody>
          <a:bodyPr anchorCtr="0" anchor="ctr" bIns="0" lIns="0" spcFirstLastPara="1" rIns="0" wrap="square" tIns="0">
            <a:noAutofit/>
          </a:bodyPr>
          <a:lstStyle/>
          <a:p>
            <a:pPr indent="0" lvl="0" marL="0" marR="0" rtl="0" algn="l">
              <a:lnSpc>
                <a:spcPct val="120000"/>
              </a:lnSpc>
              <a:spcBef>
                <a:spcPts val="0"/>
              </a:spcBef>
              <a:spcAft>
                <a:spcPts val="0"/>
              </a:spcAft>
              <a:buClr>
                <a:srgbClr val="000000"/>
              </a:buClr>
              <a:buSzPts val="1600"/>
              <a:buFont typeface="Arial"/>
              <a:buNone/>
            </a:pPr>
            <a:r>
              <a:rPr b="0" i="0" lang="es-PE" sz="1600" u="none" cap="none" strike="noStrike">
                <a:solidFill>
                  <a:srgbClr val="262626"/>
                </a:solidFill>
                <a:latin typeface="Calibri"/>
                <a:ea typeface="Calibri"/>
                <a:cs typeface="Calibri"/>
                <a:sym typeface="Calibri"/>
              </a:rPr>
              <a:t>Tener el poder y ser capaz de asumirlo.</a:t>
            </a:r>
            <a:endParaRPr b="0" i="0" sz="1400" u="none" cap="none" strike="noStrike">
              <a:solidFill>
                <a:srgbClr val="000000"/>
              </a:solidFill>
              <a:latin typeface="Arial"/>
              <a:ea typeface="Arial"/>
              <a:cs typeface="Arial"/>
              <a:sym typeface="Arial"/>
            </a:endParaRPr>
          </a:p>
        </p:txBody>
      </p:sp>
      <p:sp>
        <p:nvSpPr>
          <p:cNvPr id="455" name="Google Shape;455;p42"/>
          <p:cNvSpPr/>
          <p:nvPr/>
        </p:nvSpPr>
        <p:spPr>
          <a:xfrm>
            <a:off x="1052286" y="2404018"/>
            <a:ext cx="5504206" cy="384201"/>
          </a:xfrm>
          <a:custGeom>
            <a:rect b="b" l="l" r="r" t="t"/>
            <a:pathLst>
              <a:path extrusionOk="0" h="384201" w="5095853">
                <a:moveTo>
                  <a:pt x="0" y="0"/>
                </a:moveTo>
                <a:lnTo>
                  <a:pt x="5095853" y="0"/>
                </a:lnTo>
                <a:lnTo>
                  <a:pt x="5095853" y="384201"/>
                </a:lnTo>
                <a:lnTo>
                  <a:pt x="0" y="384201"/>
                </a:lnTo>
                <a:lnTo>
                  <a:pt x="0" y="0"/>
                </a:lnTo>
                <a:close/>
              </a:path>
            </a:pathLst>
          </a:custGeom>
          <a:noFill/>
          <a:ln>
            <a:noFill/>
          </a:ln>
        </p:spPr>
        <p:txBody>
          <a:bodyPr anchorCtr="0" anchor="ctr" bIns="0" lIns="0" spcFirstLastPara="1" rIns="0" wrap="square" tIns="0">
            <a:noAutofit/>
          </a:bodyPr>
          <a:lstStyle/>
          <a:p>
            <a:pPr indent="0" lvl="0" marL="0" marR="0" rtl="0" algn="l">
              <a:lnSpc>
                <a:spcPct val="120000"/>
              </a:lnSpc>
              <a:spcBef>
                <a:spcPts val="0"/>
              </a:spcBef>
              <a:spcAft>
                <a:spcPts val="0"/>
              </a:spcAft>
              <a:buClr>
                <a:srgbClr val="000000"/>
              </a:buClr>
              <a:buSzPts val="1600"/>
              <a:buFont typeface="Arial"/>
              <a:buNone/>
            </a:pPr>
            <a:r>
              <a:rPr b="0" i="0" lang="es-PE" sz="1600" u="none" cap="none" strike="noStrike">
                <a:solidFill>
                  <a:srgbClr val="262626"/>
                </a:solidFill>
                <a:latin typeface="Calibri"/>
                <a:ea typeface="Calibri"/>
                <a:cs typeface="Calibri"/>
                <a:sym typeface="Calibri"/>
              </a:rPr>
              <a:t>Practicar la capacidad de ser prudente y disciplinado.</a:t>
            </a:r>
            <a:endParaRPr b="0" i="0" sz="1400" u="none" cap="none" strike="noStrike">
              <a:solidFill>
                <a:srgbClr val="000000"/>
              </a:solidFill>
              <a:latin typeface="Arial"/>
              <a:ea typeface="Arial"/>
              <a:cs typeface="Arial"/>
              <a:sym typeface="Arial"/>
            </a:endParaRPr>
          </a:p>
        </p:txBody>
      </p:sp>
      <p:sp>
        <p:nvSpPr>
          <p:cNvPr id="456" name="Google Shape;456;p42"/>
          <p:cNvSpPr/>
          <p:nvPr/>
        </p:nvSpPr>
        <p:spPr>
          <a:xfrm>
            <a:off x="1052286" y="2891746"/>
            <a:ext cx="5504206" cy="384201"/>
          </a:xfrm>
          <a:custGeom>
            <a:rect b="b" l="l" r="r" t="t"/>
            <a:pathLst>
              <a:path extrusionOk="0" h="384201" w="5095853">
                <a:moveTo>
                  <a:pt x="0" y="0"/>
                </a:moveTo>
                <a:lnTo>
                  <a:pt x="5095853" y="0"/>
                </a:lnTo>
                <a:lnTo>
                  <a:pt x="5095853" y="384201"/>
                </a:lnTo>
                <a:lnTo>
                  <a:pt x="0" y="384201"/>
                </a:lnTo>
                <a:lnTo>
                  <a:pt x="0" y="0"/>
                </a:lnTo>
                <a:close/>
              </a:path>
            </a:pathLst>
          </a:custGeom>
          <a:noFill/>
          <a:ln>
            <a:noFill/>
          </a:ln>
        </p:spPr>
        <p:txBody>
          <a:bodyPr anchorCtr="0" anchor="ctr" bIns="0" lIns="0" spcFirstLastPara="1" rIns="0" wrap="square" tIns="0">
            <a:noAutofit/>
          </a:bodyPr>
          <a:lstStyle/>
          <a:p>
            <a:pPr indent="0" lvl="0" marL="0" marR="0" rtl="0" algn="l">
              <a:lnSpc>
                <a:spcPct val="120000"/>
              </a:lnSpc>
              <a:spcBef>
                <a:spcPts val="0"/>
              </a:spcBef>
              <a:spcAft>
                <a:spcPts val="0"/>
              </a:spcAft>
              <a:buClr>
                <a:srgbClr val="000000"/>
              </a:buClr>
              <a:buSzPts val="1600"/>
              <a:buFont typeface="Arial"/>
              <a:buNone/>
            </a:pPr>
            <a:r>
              <a:rPr b="0" i="0" lang="es-PE" sz="1600" u="none" cap="none" strike="noStrike">
                <a:solidFill>
                  <a:srgbClr val="262626"/>
                </a:solidFill>
                <a:latin typeface="Calibri"/>
                <a:ea typeface="Calibri"/>
                <a:cs typeface="Calibri"/>
                <a:sym typeface="Calibri"/>
              </a:rPr>
              <a:t>No utilizar excusas ni justificaciones.</a:t>
            </a:r>
            <a:endParaRPr b="0" i="0" sz="1400" u="none" cap="none" strike="noStrike">
              <a:solidFill>
                <a:srgbClr val="000000"/>
              </a:solidFill>
              <a:latin typeface="Arial"/>
              <a:ea typeface="Arial"/>
              <a:cs typeface="Arial"/>
              <a:sym typeface="Arial"/>
            </a:endParaRPr>
          </a:p>
        </p:txBody>
      </p:sp>
      <p:sp>
        <p:nvSpPr>
          <p:cNvPr id="457" name="Google Shape;457;p42"/>
          <p:cNvSpPr/>
          <p:nvPr/>
        </p:nvSpPr>
        <p:spPr>
          <a:xfrm>
            <a:off x="1052286" y="3390857"/>
            <a:ext cx="5660300" cy="384201"/>
          </a:xfrm>
          <a:custGeom>
            <a:rect b="b" l="l" r="r" t="t"/>
            <a:pathLst>
              <a:path extrusionOk="0" h="384201" w="5240366">
                <a:moveTo>
                  <a:pt x="0" y="0"/>
                </a:moveTo>
                <a:lnTo>
                  <a:pt x="5240366" y="0"/>
                </a:lnTo>
                <a:lnTo>
                  <a:pt x="5240366" y="384201"/>
                </a:lnTo>
                <a:lnTo>
                  <a:pt x="0" y="384201"/>
                </a:lnTo>
                <a:lnTo>
                  <a:pt x="0" y="0"/>
                </a:lnTo>
                <a:close/>
              </a:path>
            </a:pathLst>
          </a:custGeom>
          <a:noFill/>
          <a:ln>
            <a:noFill/>
          </a:ln>
        </p:spPr>
        <p:txBody>
          <a:bodyPr anchorCtr="0" anchor="ctr" bIns="0" lIns="0" spcFirstLastPara="1" rIns="0" wrap="square" tIns="0">
            <a:noAutofit/>
          </a:bodyPr>
          <a:lstStyle/>
          <a:p>
            <a:pPr indent="0" lvl="0" marL="0" marR="0" rtl="0" algn="l">
              <a:lnSpc>
                <a:spcPct val="120000"/>
              </a:lnSpc>
              <a:spcBef>
                <a:spcPts val="0"/>
              </a:spcBef>
              <a:spcAft>
                <a:spcPts val="0"/>
              </a:spcAft>
              <a:buClr>
                <a:srgbClr val="000000"/>
              </a:buClr>
              <a:buSzPts val="1600"/>
              <a:buFont typeface="Arial"/>
              <a:buNone/>
            </a:pPr>
            <a:r>
              <a:rPr b="0" i="0" lang="es-PE" sz="1600" u="none" cap="none" strike="noStrike">
                <a:solidFill>
                  <a:srgbClr val="262626"/>
                </a:solidFill>
                <a:latin typeface="Calibri"/>
                <a:ea typeface="Calibri"/>
                <a:cs typeface="Calibri"/>
                <a:sym typeface="Calibri"/>
              </a:rPr>
              <a:t>Buscar soluciones, no problemas.</a:t>
            </a:r>
            <a:endParaRPr b="0" i="0" sz="1400" u="none" cap="none" strike="noStrike">
              <a:solidFill>
                <a:srgbClr val="000000"/>
              </a:solidFill>
              <a:latin typeface="Arial"/>
              <a:ea typeface="Arial"/>
              <a:cs typeface="Arial"/>
              <a:sym typeface="Arial"/>
            </a:endParaRPr>
          </a:p>
        </p:txBody>
      </p:sp>
      <p:sp>
        <p:nvSpPr>
          <p:cNvPr id="458" name="Google Shape;458;p42"/>
          <p:cNvSpPr/>
          <p:nvPr/>
        </p:nvSpPr>
        <p:spPr>
          <a:xfrm>
            <a:off x="1052285" y="3912002"/>
            <a:ext cx="6001657" cy="384201"/>
          </a:xfrm>
          <a:custGeom>
            <a:rect b="b" l="l" r="r" t="t"/>
            <a:pathLst>
              <a:path extrusionOk="0" h="384201" w="5556398">
                <a:moveTo>
                  <a:pt x="0" y="0"/>
                </a:moveTo>
                <a:lnTo>
                  <a:pt x="5556398" y="0"/>
                </a:lnTo>
                <a:lnTo>
                  <a:pt x="5556398" y="384201"/>
                </a:lnTo>
                <a:lnTo>
                  <a:pt x="0" y="384201"/>
                </a:lnTo>
                <a:lnTo>
                  <a:pt x="0" y="0"/>
                </a:lnTo>
                <a:close/>
              </a:path>
            </a:pathLst>
          </a:custGeom>
          <a:noFill/>
          <a:ln>
            <a:noFill/>
          </a:ln>
        </p:spPr>
        <p:txBody>
          <a:bodyPr anchorCtr="0" anchor="ctr" bIns="0" lIns="0" spcFirstLastPara="1" rIns="0" wrap="square" tIns="0">
            <a:noAutofit/>
          </a:bodyPr>
          <a:lstStyle/>
          <a:p>
            <a:pPr indent="0" lvl="0" marL="0" marR="0" rtl="0" algn="l">
              <a:lnSpc>
                <a:spcPct val="120000"/>
              </a:lnSpc>
              <a:spcBef>
                <a:spcPts val="0"/>
              </a:spcBef>
              <a:spcAft>
                <a:spcPts val="0"/>
              </a:spcAft>
              <a:buClr>
                <a:srgbClr val="000000"/>
              </a:buClr>
              <a:buSzPts val="1600"/>
              <a:buFont typeface="Arial"/>
              <a:buNone/>
            </a:pPr>
            <a:r>
              <a:rPr b="0" i="0" lang="es-PE" sz="1600" u="none" cap="none" strike="noStrike">
                <a:solidFill>
                  <a:srgbClr val="262626"/>
                </a:solidFill>
                <a:latin typeface="Calibri"/>
                <a:ea typeface="Calibri"/>
                <a:cs typeface="Calibri"/>
                <a:sym typeface="Calibri"/>
              </a:rPr>
              <a:t>Buscar siempre la mejora continua.</a:t>
            </a:r>
            <a:endParaRPr b="0" i="0" sz="1400" u="none" cap="none" strike="noStrike">
              <a:solidFill>
                <a:srgbClr val="000000"/>
              </a:solidFill>
              <a:latin typeface="Arial"/>
              <a:ea typeface="Arial"/>
              <a:cs typeface="Arial"/>
              <a:sym typeface="Arial"/>
            </a:endParaRPr>
          </a:p>
        </p:txBody>
      </p:sp>
      <p:cxnSp>
        <p:nvCxnSpPr>
          <p:cNvPr id="459" name="Google Shape;459;p42"/>
          <p:cNvCxnSpPr>
            <a:endCxn id="460" idx="0"/>
          </p:cNvCxnSpPr>
          <p:nvPr/>
        </p:nvCxnSpPr>
        <p:spPr>
          <a:xfrm flipH="1">
            <a:off x="790587" y="1651295"/>
            <a:ext cx="2700" cy="2875200"/>
          </a:xfrm>
          <a:prstGeom prst="straightConnector1">
            <a:avLst/>
          </a:prstGeom>
          <a:noFill/>
          <a:ln cap="flat" cmpd="sng" w="28575">
            <a:solidFill>
              <a:srgbClr val="BFBFBF"/>
            </a:solidFill>
            <a:prstDash val="solid"/>
            <a:round/>
            <a:headEnd len="sm" w="sm" type="none"/>
            <a:tailEnd len="sm" w="sm" type="none"/>
          </a:ln>
        </p:spPr>
      </p:cxnSp>
      <p:grpSp>
        <p:nvGrpSpPr>
          <p:cNvPr id="461" name="Google Shape;461;p42"/>
          <p:cNvGrpSpPr/>
          <p:nvPr/>
        </p:nvGrpSpPr>
        <p:grpSpPr>
          <a:xfrm>
            <a:off x="684213" y="1496361"/>
            <a:ext cx="212749" cy="212749"/>
            <a:chOff x="1295553" y="3553368"/>
            <a:chExt cx="212749" cy="212749"/>
          </a:xfrm>
        </p:grpSpPr>
        <p:sp>
          <p:nvSpPr>
            <p:cNvPr id="462" name="Google Shape;462;p42"/>
            <p:cNvSpPr/>
            <p:nvPr/>
          </p:nvSpPr>
          <p:spPr>
            <a:xfrm>
              <a:off x="1295553" y="3553368"/>
              <a:ext cx="212749" cy="212749"/>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63" name="Google Shape;463;p42"/>
            <p:cNvSpPr/>
            <p:nvPr/>
          </p:nvSpPr>
          <p:spPr>
            <a:xfrm>
              <a:off x="1324326" y="3582141"/>
              <a:ext cx="155202" cy="155202"/>
            </a:xfrm>
            <a:prstGeom prst="ellipse">
              <a:avLst/>
            </a:prstGeom>
            <a:solidFill>
              <a:srgbClr val="D91B8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nvGrpSpPr>
          <p:cNvPr id="464" name="Google Shape;464;p42"/>
          <p:cNvGrpSpPr/>
          <p:nvPr/>
        </p:nvGrpSpPr>
        <p:grpSpPr>
          <a:xfrm>
            <a:off x="684213" y="1992673"/>
            <a:ext cx="212749" cy="212749"/>
            <a:chOff x="1295553" y="3553368"/>
            <a:chExt cx="212749" cy="212749"/>
          </a:xfrm>
        </p:grpSpPr>
        <p:sp>
          <p:nvSpPr>
            <p:cNvPr id="465" name="Google Shape;465;p42"/>
            <p:cNvSpPr/>
            <p:nvPr/>
          </p:nvSpPr>
          <p:spPr>
            <a:xfrm>
              <a:off x="1295553" y="3553368"/>
              <a:ext cx="212749" cy="212749"/>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66" name="Google Shape;466;p42"/>
            <p:cNvSpPr/>
            <p:nvPr/>
          </p:nvSpPr>
          <p:spPr>
            <a:xfrm>
              <a:off x="1324326" y="3582141"/>
              <a:ext cx="155202" cy="155202"/>
            </a:xfrm>
            <a:prstGeom prst="ellipse">
              <a:avLst/>
            </a:prstGeom>
            <a:solidFill>
              <a:srgbClr val="D91B8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nvGrpSpPr>
          <p:cNvPr id="467" name="Google Shape;467;p42"/>
          <p:cNvGrpSpPr/>
          <p:nvPr/>
        </p:nvGrpSpPr>
        <p:grpSpPr>
          <a:xfrm>
            <a:off x="684213" y="2488985"/>
            <a:ext cx="212749" cy="212749"/>
            <a:chOff x="1295553" y="3553368"/>
            <a:chExt cx="212749" cy="212749"/>
          </a:xfrm>
        </p:grpSpPr>
        <p:sp>
          <p:nvSpPr>
            <p:cNvPr id="468" name="Google Shape;468;p42"/>
            <p:cNvSpPr/>
            <p:nvPr/>
          </p:nvSpPr>
          <p:spPr>
            <a:xfrm>
              <a:off x="1295553" y="3553368"/>
              <a:ext cx="212749" cy="212749"/>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69" name="Google Shape;469;p42"/>
            <p:cNvSpPr/>
            <p:nvPr/>
          </p:nvSpPr>
          <p:spPr>
            <a:xfrm>
              <a:off x="1324326" y="3582141"/>
              <a:ext cx="155202" cy="155202"/>
            </a:xfrm>
            <a:prstGeom prst="ellipse">
              <a:avLst/>
            </a:prstGeom>
            <a:solidFill>
              <a:srgbClr val="D91B8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nvGrpSpPr>
          <p:cNvPr id="470" name="Google Shape;470;p42"/>
          <p:cNvGrpSpPr/>
          <p:nvPr/>
        </p:nvGrpSpPr>
        <p:grpSpPr>
          <a:xfrm>
            <a:off x="684213" y="2985297"/>
            <a:ext cx="212749" cy="212749"/>
            <a:chOff x="1295553" y="3553368"/>
            <a:chExt cx="212749" cy="212749"/>
          </a:xfrm>
        </p:grpSpPr>
        <p:sp>
          <p:nvSpPr>
            <p:cNvPr id="471" name="Google Shape;471;p42"/>
            <p:cNvSpPr/>
            <p:nvPr/>
          </p:nvSpPr>
          <p:spPr>
            <a:xfrm>
              <a:off x="1295553" y="3553368"/>
              <a:ext cx="212749" cy="212749"/>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72" name="Google Shape;472;p42"/>
            <p:cNvSpPr/>
            <p:nvPr/>
          </p:nvSpPr>
          <p:spPr>
            <a:xfrm>
              <a:off x="1324326" y="3582141"/>
              <a:ext cx="155202" cy="155202"/>
            </a:xfrm>
            <a:prstGeom prst="ellipse">
              <a:avLst/>
            </a:prstGeom>
            <a:solidFill>
              <a:srgbClr val="D91B8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nvGrpSpPr>
          <p:cNvPr id="473" name="Google Shape;473;p42"/>
          <p:cNvGrpSpPr/>
          <p:nvPr/>
        </p:nvGrpSpPr>
        <p:grpSpPr>
          <a:xfrm>
            <a:off x="684213" y="3481609"/>
            <a:ext cx="212749" cy="212749"/>
            <a:chOff x="1295553" y="3553368"/>
            <a:chExt cx="212749" cy="212749"/>
          </a:xfrm>
        </p:grpSpPr>
        <p:sp>
          <p:nvSpPr>
            <p:cNvPr id="474" name="Google Shape;474;p42"/>
            <p:cNvSpPr/>
            <p:nvPr/>
          </p:nvSpPr>
          <p:spPr>
            <a:xfrm>
              <a:off x="1295553" y="3553368"/>
              <a:ext cx="212749" cy="212749"/>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75" name="Google Shape;475;p42"/>
            <p:cNvSpPr/>
            <p:nvPr/>
          </p:nvSpPr>
          <p:spPr>
            <a:xfrm>
              <a:off x="1324326" y="3582141"/>
              <a:ext cx="155202" cy="155202"/>
            </a:xfrm>
            <a:prstGeom prst="ellipse">
              <a:avLst/>
            </a:prstGeom>
            <a:solidFill>
              <a:srgbClr val="D91B8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nvGrpSpPr>
          <p:cNvPr id="476" name="Google Shape;476;p42"/>
          <p:cNvGrpSpPr/>
          <p:nvPr/>
        </p:nvGrpSpPr>
        <p:grpSpPr>
          <a:xfrm>
            <a:off x="684213" y="3977920"/>
            <a:ext cx="212749" cy="212749"/>
            <a:chOff x="1295553" y="3553368"/>
            <a:chExt cx="212749" cy="212749"/>
          </a:xfrm>
        </p:grpSpPr>
        <p:sp>
          <p:nvSpPr>
            <p:cNvPr id="477" name="Google Shape;477;p42"/>
            <p:cNvSpPr/>
            <p:nvPr/>
          </p:nvSpPr>
          <p:spPr>
            <a:xfrm>
              <a:off x="1295553" y="3553368"/>
              <a:ext cx="212749" cy="212749"/>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78" name="Google Shape;478;p42"/>
            <p:cNvSpPr/>
            <p:nvPr/>
          </p:nvSpPr>
          <p:spPr>
            <a:xfrm>
              <a:off x="1324326" y="3582141"/>
              <a:ext cx="155202" cy="155202"/>
            </a:xfrm>
            <a:prstGeom prst="ellipse">
              <a:avLst/>
            </a:prstGeom>
            <a:solidFill>
              <a:srgbClr val="D91B8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sp>
        <p:nvSpPr>
          <p:cNvPr id="479" name="Google Shape;479;p42"/>
          <p:cNvSpPr/>
          <p:nvPr/>
        </p:nvSpPr>
        <p:spPr>
          <a:xfrm>
            <a:off x="1052285" y="4431804"/>
            <a:ext cx="6001657" cy="384201"/>
          </a:xfrm>
          <a:custGeom>
            <a:rect b="b" l="l" r="r" t="t"/>
            <a:pathLst>
              <a:path extrusionOk="0" h="384201" w="5556398">
                <a:moveTo>
                  <a:pt x="0" y="0"/>
                </a:moveTo>
                <a:lnTo>
                  <a:pt x="5556398" y="0"/>
                </a:lnTo>
                <a:lnTo>
                  <a:pt x="5556398" y="384201"/>
                </a:lnTo>
                <a:lnTo>
                  <a:pt x="0" y="384201"/>
                </a:lnTo>
                <a:lnTo>
                  <a:pt x="0" y="0"/>
                </a:lnTo>
                <a:close/>
              </a:path>
            </a:pathLst>
          </a:custGeom>
          <a:noFill/>
          <a:ln>
            <a:noFill/>
          </a:ln>
        </p:spPr>
        <p:txBody>
          <a:bodyPr anchorCtr="0" anchor="ctr" bIns="0" lIns="0" spcFirstLastPara="1" rIns="0" wrap="square" tIns="0">
            <a:noAutofit/>
          </a:bodyPr>
          <a:lstStyle/>
          <a:p>
            <a:pPr indent="0" lvl="0" marL="0" marR="0" rtl="0" algn="l">
              <a:lnSpc>
                <a:spcPct val="120000"/>
              </a:lnSpc>
              <a:spcBef>
                <a:spcPts val="0"/>
              </a:spcBef>
              <a:spcAft>
                <a:spcPts val="0"/>
              </a:spcAft>
              <a:buClr>
                <a:srgbClr val="000000"/>
              </a:buClr>
              <a:buSzPts val="1600"/>
              <a:buFont typeface="Arial"/>
              <a:buNone/>
            </a:pPr>
            <a:r>
              <a:rPr b="0" i="0" lang="es-PE" sz="1600" u="none" cap="none" strike="noStrike">
                <a:solidFill>
                  <a:srgbClr val="262626"/>
                </a:solidFill>
                <a:latin typeface="Calibri"/>
                <a:ea typeface="Calibri"/>
                <a:cs typeface="Calibri"/>
                <a:sym typeface="Calibri"/>
              </a:rPr>
              <a:t>Buscar dar un buen ejemplo actuando de manera ética.</a:t>
            </a:r>
            <a:endParaRPr b="0" i="0" sz="1400" u="none" cap="none" strike="noStrike">
              <a:solidFill>
                <a:srgbClr val="000000"/>
              </a:solidFill>
              <a:latin typeface="Arial"/>
              <a:ea typeface="Arial"/>
              <a:cs typeface="Arial"/>
              <a:sym typeface="Arial"/>
            </a:endParaRPr>
          </a:p>
        </p:txBody>
      </p:sp>
      <p:grpSp>
        <p:nvGrpSpPr>
          <p:cNvPr id="480" name="Google Shape;480;p42"/>
          <p:cNvGrpSpPr/>
          <p:nvPr/>
        </p:nvGrpSpPr>
        <p:grpSpPr>
          <a:xfrm>
            <a:off x="684213" y="4497722"/>
            <a:ext cx="212749" cy="212749"/>
            <a:chOff x="1295553" y="3553368"/>
            <a:chExt cx="212749" cy="212749"/>
          </a:xfrm>
        </p:grpSpPr>
        <p:sp>
          <p:nvSpPr>
            <p:cNvPr id="481" name="Google Shape;481;p42"/>
            <p:cNvSpPr/>
            <p:nvPr/>
          </p:nvSpPr>
          <p:spPr>
            <a:xfrm>
              <a:off x="1295553" y="3553368"/>
              <a:ext cx="212749" cy="212749"/>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60" name="Google Shape;460;p42"/>
            <p:cNvSpPr/>
            <p:nvPr/>
          </p:nvSpPr>
          <p:spPr>
            <a:xfrm>
              <a:off x="1324326" y="3582141"/>
              <a:ext cx="155202" cy="155202"/>
            </a:xfrm>
            <a:prstGeom prst="ellipse">
              <a:avLst/>
            </a:prstGeom>
            <a:solidFill>
              <a:srgbClr val="D91B8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3"/>
                                        </p:tgtEl>
                                        <p:attrNameLst>
                                          <p:attrName>style.visibility</p:attrName>
                                        </p:attrNameLst>
                                      </p:cBhvr>
                                      <p:to>
                                        <p:strVal val="visible"/>
                                      </p:to>
                                    </p:set>
                                    <p:animEffect filter="fade" transition="in">
                                      <p:cBhvr>
                                        <p:cTn dur="500"/>
                                        <p:tgtEl>
                                          <p:spTgt spid="453"/>
                                        </p:tgtEl>
                                      </p:cBhvr>
                                    </p:animEffect>
                                  </p:childTnLst>
                                </p:cTn>
                              </p:par>
                              <p:par>
                                <p:cTn fill="hold" nodeType="withEffect" presetClass="entr" presetID="10" presetSubtype="0">
                                  <p:stCondLst>
                                    <p:cond delay="0"/>
                                  </p:stCondLst>
                                  <p:childTnLst>
                                    <p:set>
                                      <p:cBhvr>
                                        <p:cTn dur="1" fill="hold">
                                          <p:stCondLst>
                                            <p:cond delay="0"/>
                                          </p:stCondLst>
                                        </p:cTn>
                                        <p:tgtEl>
                                          <p:spTgt spid="461"/>
                                        </p:tgtEl>
                                        <p:attrNameLst>
                                          <p:attrName>style.visibility</p:attrName>
                                        </p:attrNameLst>
                                      </p:cBhvr>
                                      <p:to>
                                        <p:strVal val="visible"/>
                                      </p:to>
                                    </p:set>
                                    <p:animEffect filter="fade" transition="in">
                                      <p:cBhvr>
                                        <p:cTn dur="500"/>
                                        <p:tgtEl>
                                          <p:spTgt spid="46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4"/>
                                        </p:tgtEl>
                                        <p:attrNameLst>
                                          <p:attrName>style.visibility</p:attrName>
                                        </p:attrNameLst>
                                      </p:cBhvr>
                                      <p:to>
                                        <p:strVal val="visible"/>
                                      </p:to>
                                    </p:set>
                                    <p:animEffect filter="fade" transition="in">
                                      <p:cBhvr>
                                        <p:cTn dur="500"/>
                                        <p:tgtEl>
                                          <p:spTgt spid="464"/>
                                        </p:tgtEl>
                                      </p:cBhvr>
                                    </p:animEffect>
                                  </p:childTnLst>
                                </p:cTn>
                              </p:par>
                              <p:par>
                                <p:cTn fill="hold" nodeType="withEffect" presetClass="entr" presetID="10" presetSubtype="0">
                                  <p:stCondLst>
                                    <p:cond delay="0"/>
                                  </p:stCondLst>
                                  <p:childTnLst>
                                    <p:set>
                                      <p:cBhvr>
                                        <p:cTn dur="1" fill="hold">
                                          <p:stCondLst>
                                            <p:cond delay="0"/>
                                          </p:stCondLst>
                                        </p:cTn>
                                        <p:tgtEl>
                                          <p:spTgt spid="454"/>
                                        </p:tgtEl>
                                        <p:attrNameLst>
                                          <p:attrName>style.visibility</p:attrName>
                                        </p:attrNameLst>
                                      </p:cBhvr>
                                      <p:to>
                                        <p:strVal val="visible"/>
                                      </p:to>
                                    </p:set>
                                    <p:animEffect filter="fade" transition="in">
                                      <p:cBhvr>
                                        <p:cTn dur="500"/>
                                        <p:tgtEl>
                                          <p:spTgt spid="45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7"/>
                                        </p:tgtEl>
                                        <p:attrNameLst>
                                          <p:attrName>style.visibility</p:attrName>
                                        </p:attrNameLst>
                                      </p:cBhvr>
                                      <p:to>
                                        <p:strVal val="visible"/>
                                      </p:to>
                                    </p:set>
                                    <p:animEffect filter="fade" transition="in">
                                      <p:cBhvr>
                                        <p:cTn dur="500"/>
                                        <p:tgtEl>
                                          <p:spTgt spid="467"/>
                                        </p:tgtEl>
                                      </p:cBhvr>
                                    </p:animEffect>
                                  </p:childTnLst>
                                </p:cTn>
                              </p:par>
                              <p:par>
                                <p:cTn fill="hold" nodeType="withEffect" presetClass="entr" presetID="10" presetSubtype="0">
                                  <p:stCondLst>
                                    <p:cond delay="0"/>
                                  </p:stCondLst>
                                  <p:childTnLst>
                                    <p:set>
                                      <p:cBhvr>
                                        <p:cTn dur="1" fill="hold">
                                          <p:stCondLst>
                                            <p:cond delay="0"/>
                                          </p:stCondLst>
                                        </p:cTn>
                                        <p:tgtEl>
                                          <p:spTgt spid="455"/>
                                        </p:tgtEl>
                                        <p:attrNameLst>
                                          <p:attrName>style.visibility</p:attrName>
                                        </p:attrNameLst>
                                      </p:cBhvr>
                                      <p:to>
                                        <p:strVal val="visible"/>
                                      </p:to>
                                    </p:set>
                                    <p:animEffect filter="fade" transition="in">
                                      <p:cBhvr>
                                        <p:cTn dur="500"/>
                                        <p:tgtEl>
                                          <p:spTgt spid="45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0"/>
                                        </p:tgtEl>
                                        <p:attrNameLst>
                                          <p:attrName>style.visibility</p:attrName>
                                        </p:attrNameLst>
                                      </p:cBhvr>
                                      <p:to>
                                        <p:strVal val="visible"/>
                                      </p:to>
                                    </p:set>
                                    <p:animEffect filter="fade" transition="in">
                                      <p:cBhvr>
                                        <p:cTn dur="500"/>
                                        <p:tgtEl>
                                          <p:spTgt spid="470"/>
                                        </p:tgtEl>
                                      </p:cBhvr>
                                    </p:animEffect>
                                  </p:childTnLst>
                                </p:cTn>
                              </p:par>
                              <p:par>
                                <p:cTn fill="hold" nodeType="withEffect" presetClass="entr" presetID="10" presetSubtype="0">
                                  <p:stCondLst>
                                    <p:cond delay="0"/>
                                  </p:stCondLst>
                                  <p:childTnLst>
                                    <p:set>
                                      <p:cBhvr>
                                        <p:cTn dur="1" fill="hold">
                                          <p:stCondLst>
                                            <p:cond delay="0"/>
                                          </p:stCondLst>
                                        </p:cTn>
                                        <p:tgtEl>
                                          <p:spTgt spid="456"/>
                                        </p:tgtEl>
                                        <p:attrNameLst>
                                          <p:attrName>style.visibility</p:attrName>
                                        </p:attrNameLst>
                                      </p:cBhvr>
                                      <p:to>
                                        <p:strVal val="visible"/>
                                      </p:to>
                                    </p:set>
                                    <p:animEffect filter="fade" transition="in">
                                      <p:cBhvr>
                                        <p:cTn dur="500"/>
                                        <p:tgtEl>
                                          <p:spTgt spid="45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3"/>
                                        </p:tgtEl>
                                        <p:attrNameLst>
                                          <p:attrName>style.visibility</p:attrName>
                                        </p:attrNameLst>
                                      </p:cBhvr>
                                      <p:to>
                                        <p:strVal val="visible"/>
                                      </p:to>
                                    </p:set>
                                    <p:animEffect filter="fade" transition="in">
                                      <p:cBhvr>
                                        <p:cTn dur="500"/>
                                        <p:tgtEl>
                                          <p:spTgt spid="473"/>
                                        </p:tgtEl>
                                      </p:cBhvr>
                                    </p:animEffect>
                                  </p:childTnLst>
                                </p:cTn>
                              </p:par>
                              <p:par>
                                <p:cTn fill="hold" nodeType="withEffect" presetClass="entr" presetID="10" presetSubtype="0">
                                  <p:stCondLst>
                                    <p:cond delay="0"/>
                                  </p:stCondLst>
                                  <p:childTnLst>
                                    <p:set>
                                      <p:cBhvr>
                                        <p:cTn dur="1" fill="hold">
                                          <p:stCondLst>
                                            <p:cond delay="0"/>
                                          </p:stCondLst>
                                        </p:cTn>
                                        <p:tgtEl>
                                          <p:spTgt spid="457"/>
                                        </p:tgtEl>
                                        <p:attrNameLst>
                                          <p:attrName>style.visibility</p:attrName>
                                        </p:attrNameLst>
                                      </p:cBhvr>
                                      <p:to>
                                        <p:strVal val="visible"/>
                                      </p:to>
                                    </p:set>
                                    <p:animEffect filter="fade" transition="in">
                                      <p:cBhvr>
                                        <p:cTn dur="500"/>
                                        <p:tgtEl>
                                          <p:spTgt spid="45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6"/>
                                        </p:tgtEl>
                                        <p:attrNameLst>
                                          <p:attrName>style.visibility</p:attrName>
                                        </p:attrNameLst>
                                      </p:cBhvr>
                                      <p:to>
                                        <p:strVal val="visible"/>
                                      </p:to>
                                    </p:set>
                                    <p:animEffect filter="fade" transition="in">
                                      <p:cBhvr>
                                        <p:cTn dur="500"/>
                                        <p:tgtEl>
                                          <p:spTgt spid="476"/>
                                        </p:tgtEl>
                                      </p:cBhvr>
                                    </p:animEffect>
                                  </p:childTnLst>
                                </p:cTn>
                              </p:par>
                              <p:par>
                                <p:cTn fill="hold" nodeType="withEffect" presetClass="entr" presetID="10" presetSubtype="0">
                                  <p:stCondLst>
                                    <p:cond delay="0"/>
                                  </p:stCondLst>
                                  <p:childTnLst>
                                    <p:set>
                                      <p:cBhvr>
                                        <p:cTn dur="1" fill="hold">
                                          <p:stCondLst>
                                            <p:cond delay="0"/>
                                          </p:stCondLst>
                                        </p:cTn>
                                        <p:tgtEl>
                                          <p:spTgt spid="458"/>
                                        </p:tgtEl>
                                        <p:attrNameLst>
                                          <p:attrName>style.visibility</p:attrName>
                                        </p:attrNameLst>
                                      </p:cBhvr>
                                      <p:to>
                                        <p:strVal val="visible"/>
                                      </p:to>
                                    </p:set>
                                    <p:animEffect filter="fade" transition="in">
                                      <p:cBhvr>
                                        <p:cTn dur="500"/>
                                        <p:tgtEl>
                                          <p:spTgt spid="45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0"/>
                                        </p:tgtEl>
                                        <p:attrNameLst>
                                          <p:attrName>style.visibility</p:attrName>
                                        </p:attrNameLst>
                                      </p:cBhvr>
                                      <p:to>
                                        <p:strVal val="visible"/>
                                      </p:to>
                                    </p:set>
                                    <p:animEffect filter="fade" transition="in">
                                      <p:cBhvr>
                                        <p:cTn dur="500"/>
                                        <p:tgtEl>
                                          <p:spTgt spid="480"/>
                                        </p:tgtEl>
                                      </p:cBhvr>
                                    </p:animEffect>
                                  </p:childTnLst>
                                </p:cTn>
                              </p:par>
                              <p:par>
                                <p:cTn fill="hold" nodeType="withEffect" presetClass="entr" presetID="10" presetSubtype="0">
                                  <p:stCondLst>
                                    <p:cond delay="0"/>
                                  </p:stCondLst>
                                  <p:childTnLst>
                                    <p:set>
                                      <p:cBhvr>
                                        <p:cTn dur="1" fill="hold">
                                          <p:stCondLst>
                                            <p:cond delay="0"/>
                                          </p:stCondLst>
                                        </p:cTn>
                                        <p:tgtEl>
                                          <p:spTgt spid="479"/>
                                        </p:tgtEl>
                                        <p:attrNameLst>
                                          <p:attrName>style.visibility</p:attrName>
                                        </p:attrNameLst>
                                      </p:cBhvr>
                                      <p:to>
                                        <p:strVal val="visible"/>
                                      </p:to>
                                    </p:set>
                                    <p:animEffect filter="fade" transition="in">
                                      <p:cBhvr>
                                        <p:cTn dur="500"/>
                                        <p:tgtEl>
                                          <p:spTgt spid="47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 name="Shape 485"/>
        <p:cNvGrpSpPr/>
        <p:nvPr/>
      </p:nvGrpSpPr>
      <p:grpSpPr>
        <a:xfrm>
          <a:off x="0" y="0"/>
          <a:ext cx="0" cy="0"/>
          <a:chOff x="0" y="0"/>
          <a:chExt cx="0" cy="0"/>
        </a:xfrm>
      </p:grpSpPr>
      <p:sp>
        <p:nvSpPr>
          <p:cNvPr id="486" name="Google Shape;486;p43"/>
          <p:cNvSpPr/>
          <p:nvPr/>
        </p:nvSpPr>
        <p:spPr>
          <a:xfrm>
            <a:off x="512023" y="331345"/>
            <a:ext cx="6417283" cy="200055"/>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300"/>
              <a:buFont typeface="Arial"/>
              <a:buNone/>
            </a:pPr>
            <a:r>
              <a:rPr b="0" i="0" lang="es-PE" sz="1300" u="none" cap="none" strike="noStrike">
                <a:solidFill>
                  <a:srgbClr val="438AD7"/>
                </a:solidFill>
                <a:latin typeface="Calibri"/>
                <a:ea typeface="Calibri"/>
                <a:cs typeface="Calibri"/>
                <a:sym typeface="Calibri"/>
              </a:rPr>
              <a:t>/ EVITACIÓN A LAS RESPONSABILIDADES</a:t>
            </a:r>
            <a:endParaRPr b="0" i="0" sz="1300" u="none" cap="none" strike="noStrike">
              <a:solidFill>
                <a:srgbClr val="438AD7"/>
              </a:solidFill>
              <a:latin typeface="Calibri"/>
              <a:ea typeface="Calibri"/>
              <a:cs typeface="Calibri"/>
              <a:sym typeface="Calibri"/>
            </a:endParaRPr>
          </a:p>
        </p:txBody>
      </p:sp>
      <p:sp>
        <p:nvSpPr>
          <p:cNvPr id="487" name="Google Shape;487;p43"/>
          <p:cNvSpPr/>
          <p:nvPr/>
        </p:nvSpPr>
        <p:spPr>
          <a:xfrm>
            <a:off x="517752" y="912813"/>
            <a:ext cx="3874862" cy="492443"/>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600"/>
              <a:buFont typeface="Arial"/>
              <a:buNone/>
            </a:pPr>
            <a:r>
              <a:rPr b="1" i="0" lang="es-PE" sz="1600" u="none" cap="none" strike="noStrike">
                <a:solidFill>
                  <a:schemeClr val="dk1"/>
                </a:solidFill>
                <a:latin typeface="Calibri"/>
                <a:ea typeface="Calibri"/>
                <a:cs typeface="Calibri"/>
                <a:sym typeface="Calibri"/>
              </a:rPr>
              <a:t>VENTAJAS QUE BRINDA LA RESPONSABILIDAD PARA EL EQUIPO</a:t>
            </a:r>
            <a:endParaRPr b="0" i="0" sz="1400" u="none" cap="none" strike="noStrike">
              <a:solidFill>
                <a:srgbClr val="000000"/>
              </a:solidFill>
              <a:latin typeface="Arial"/>
              <a:ea typeface="Arial"/>
              <a:cs typeface="Arial"/>
              <a:sym typeface="Arial"/>
            </a:endParaRPr>
          </a:p>
        </p:txBody>
      </p:sp>
      <p:sp>
        <p:nvSpPr>
          <p:cNvPr id="488" name="Google Shape;488;p43"/>
          <p:cNvSpPr/>
          <p:nvPr/>
        </p:nvSpPr>
        <p:spPr>
          <a:xfrm>
            <a:off x="1052286" y="1693849"/>
            <a:ext cx="3340328" cy="384201"/>
          </a:xfrm>
          <a:custGeom>
            <a:rect b="b" l="l" r="r" t="t"/>
            <a:pathLst>
              <a:path extrusionOk="0" h="384201" w="5556398">
                <a:moveTo>
                  <a:pt x="0" y="0"/>
                </a:moveTo>
                <a:lnTo>
                  <a:pt x="5556398" y="0"/>
                </a:lnTo>
                <a:lnTo>
                  <a:pt x="5556398" y="384201"/>
                </a:lnTo>
                <a:lnTo>
                  <a:pt x="0" y="384201"/>
                </a:lnTo>
                <a:lnTo>
                  <a:pt x="0" y="0"/>
                </a:lnTo>
                <a:close/>
              </a:path>
            </a:pathLst>
          </a:custGeom>
          <a:noFill/>
          <a:ln>
            <a:noFill/>
          </a:ln>
        </p:spPr>
        <p:txBody>
          <a:bodyPr anchorCtr="0" anchor="ctr" bIns="0" lIns="0" spcFirstLastPara="1" rIns="0" wrap="square" tIns="0">
            <a:noAutofit/>
          </a:bodyPr>
          <a:lstStyle/>
          <a:p>
            <a:pPr indent="0" lvl="0" marL="0" marR="0" rtl="0" algn="l">
              <a:lnSpc>
                <a:spcPct val="120000"/>
              </a:lnSpc>
              <a:spcBef>
                <a:spcPts val="0"/>
              </a:spcBef>
              <a:spcAft>
                <a:spcPts val="0"/>
              </a:spcAft>
              <a:buClr>
                <a:srgbClr val="000000"/>
              </a:buClr>
              <a:buSzPts val="1600"/>
              <a:buFont typeface="Arial"/>
              <a:buNone/>
            </a:pPr>
            <a:r>
              <a:rPr b="0" i="0" lang="es-PE" sz="1600" u="none" cap="none" strike="noStrike">
                <a:solidFill>
                  <a:srgbClr val="262626"/>
                </a:solidFill>
                <a:latin typeface="Calibri"/>
                <a:ea typeface="Calibri"/>
                <a:cs typeface="Calibri"/>
                <a:sym typeface="Calibri"/>
              </a:rPr>
              <a:t>Mejores resultados.</a:t>
            </a:r>
            <a:endParaRPr b="0" i="0" sz="1400" u="none" cap="none" strike="noStrike">
              <a:solidFill>
                <a:srgbClr val="000000"/>
              </a:solidFill>
              <a:latin typeface="Arial"/>
              <a:ea typeface="Arial"/>
              <a:cs typeface="Arial"/>
              <a:sym typeface="Arial"/>
            </a:endParaRPr>
          </a:p>
        </p:txBody>
      </p:sp>
      <p:sp>
        <p:nvSpPr>
          <p:cNvPr id="489" name="Google Shape;489;p43"/>
          <p:cNvSpPr/>
          <p:nvPr/>
        </p:nvSpPr>
        <p:spPr>
          <a:xfrm>
            <a:off x="1052286" y="2181943"/>
            <a:ext cx="3150340" cy="384201"/>
          </a:xfrm>
          <a:custGeom>
            <a:rect b="b" l="l" r="r" t="t"/>
            <a:pathLst>
              <a:path extrusionOk="0" h="384201" w="5240366">
                <a:moveTo>
                  <a:pt x="0" y="0"/>
                </a:moveTo>
                <a:lnTo>
                  <a:pt x="5240366" y="0"/>
                </a:lnTo>
                <a:lnTo>
                  <a:pt x="5240366" y="384201"/>
                </a:lnTo>
                <a:lnTo>
                  <a:pt x="0" y="384201"/>
                </a:lnTo>
                <a:lnTo>
                  <a:pt x="0" y="0"/>
                </a:lnTo>
                <a:close/>
              </a:path>
            </a:pathLst>
          </a:custGeom>
          <a:noFill/>
          <a:ln>
            <a:noFill/>
          </a:ln>
        </p:spPr>
        <p:txBody>
          <a:bodyPr anchorCtr="0" anchor="ctr" bIns="0" lIns="0" spcFirstLastPara="1" rIns="0" wrap="square" tIns="0">
            <a:noAutofit/>
          </a:bodyPr>
          <a:lstStyle/>
          <a:p>
            <a:pPr indent="0" lvl="0" marL="0" marR="0" rtl="0" algn="l">
              <a:lnSpc>
                <a:spcPct val="120000"/>
              </a:lnSpc>
              <a:spcBef>
                <a:spcPts val="0"/>
              </a:spcBef>
              <a:spcAft>
                <a:spcPts val="0"/>
              </a:spcAft>
              <a:buClr>
                <a:srgbClr val="000000"/>
              </a:buClr>
              <a:buSzPts val="1600"/>
              <a:buFont typeface="Arial"/>
              <a:buNone/>
            </a:pPr>
            <a:r>
              <a:rPr b="0" i="0" lang="es-PE" sz="1600" u="none" cap="none" strike="noStrike">
                <a:solidFill>
                  <a:srgbClr val="262626"/>
                </a:solidFill>
                <a:latin typeface="Calibri"/>
                <a:ea typeface="Calibri"/>
                <a:cs typeface="Calibri"/>
                <a:sym typeface="Calibri"/>
              </a:rPr>
              <a:t>Mayor liderazgo.</a:t>
            </a:r>
            <a:endParaRPr b="0" i="0" sz="1400" u="none" cap="none" strike="noStrike">
              <a:solidFill>
                <a:srgbClr val="000000"/>
              </a:solidFill>
              <a:latin typeface="Arial"/>
              <a:ea typeface="Arial"/>
              <a:cs typeface="Arial"/>
              <a:sym typeface="Arial"/>
            </a:endParaRPr>
          </a:p>
        </p:txBody>
      </p:sp>
      <p:sp>
        <p:nvSpPr>
          <p:cNvPr id="490" name="Google Shape;490;p43"/>
          <p:cNvSpPr/>
          <p:nvPr/>
        </p:nvSpPr>
        <p:spPr>
          <a:xfrm>
            <a:off x="1052286" y="2681054"/>
            <a:ext cx="3063463" cy="384201"/>
          </a:xfrm>
          <a:custGeom>
            <a:rect b="b" l="l" r="r" t="t"/>
            <a:pathLst>
              <a:path extrusionOk="0" h="384201" w="5095853">
                <a:moveTo>
                  <a:pt x="0" y="0"/>
                </a:moveTo>
                <a:lnTo>
                  <a:pt x="5095853" y="0"/>
                </a:lnTo>
                <a:lnTo>
                  <a:pt x="5095853" y="384201"/>
                </a:lnTo>
                <a:lnTo>
                  <a:pt x="0" y="384201"/>
                </a:lnTo>
                <a:lnTo>
                  <a:pt x="0" y="0"/>
                </a:lnTo>
                <a:close/>
              </a:path>
            </a:pathLst>
          </a:custGeom>
          <a:noFill/>
          <a:ln>
            <a:noFill/>
          </a:ln>
        </p:spPr>
        <p:txBody>
          <a:bodyPr anchorCtr="0" anchor="ctr" bIns="0" lIns="0" spcFirstLastPara="1" rIns="0" wrap="square" tIns="0">
            <a:noAutofit/>
          </a:bodyPr>
          <a:lstStyle/>
          <a:p>
            <a:pPr indent="0" lvl="0" marL="0" marR="0" rtl="0" algn="l">
              <a:lnSpc>
                <a:spcPct val="120000"/>
              </a:lnSpc>
              <a:spcBef>
                <a:spcPts val="0"/>
              </a:spcBef>
              <a:spcAft>
                <a:spcPts val="0"/>
              </a:spcAft>
              <a:buClr>
                <a:srgbClr val="000000"/>
              </a:buClr>
              <a:buSzPts val="1600"/>
              <a:buFont typeface="Arial"/>
              <a:buNone/>
            </a:pPr>
            <a:r>
              <a:rPr b="0" i="0" lang="es-PE" sz="1600" u="none" cap="none" strike="noStrike">
                <a:solidFill>
                  <a:srgbClr val="262626"/>
                </a:solidFill>
                <a:latin typeface="Calibri"/>
                <a:ea typeface="Calibri"/>
                <a:cs typeface="Calibri"/>
                <a:sym typeface="Calibri"/>
              </a:rPr>
              <a:t>Equipos más sólidos.</a:t>
            </a:r>
            <a:endParaRPr b="0" i="0" sz="1400" u="none" cap="none" strike="noStrike">
              <a:solidFill>
                <a:srgbClr val="000000"/>
              </a:solidFill>
              <a:latin typeface="Arial"/>
              <a:ea typeface="Arial"/>
              <a:cs typeface="Arial"/>
              <a:sym typeface="Arial"/>
            </a:endParaRPr>
          </a:p>
        </p:txBody>
      </p:sp>
      <p:sp>
        <p:nvSpPr>
          <p:cNvPr id="491" name="Google Shape;491;p43"/>
          <p:cNvSpPr/>
          <p:nvPr/>
        </p:nvSpPr>
        <p:spPr>
          <a:xfrm>
            <a:off x="1052286" y="3168782"/>
            <a:ext cx="3063463" cy="384201"/>
          </a:xfrm>
          <a:custGeom>
            <a:rect b="b" l="l" r="r" t="t"/>
            <a:pathLst>
              <a:path extrusionOk="0" h="384201" w="5095853">
                <a:moveTo>
                  <a:pt x="0" y="0"/>
                </a:moveTo>
                <a:lnTo>
                  <a:pt x="5095853" y="0"/>
                </a:lnTo>
                <a:lnTo>
                  <a:pt x="5095853" y="384201"/>
                </a:lnTo>
                <a:lnTo>
                  <a:pt x="0" y="384201"/>
                </a:lnTo>
                <a:lnTo>
                  <a:pt x="0" y="0"/>
                </a:lnTo>
                <a:close/>
              </a:path>
            </a:pathLst>
          </a:custGeom>
          <a:noFill/>
          <a:ln>
            <a:noFill/>
          </a:ln>
        </p:spPr>
        <p:txBody>
          <a:bodyPr anchorCtr="0" anchor="ctr" bIns="0" lIns="0" spcFirstLastPara="1" rIns="0" wrap="square" tIns="0">
            <a:noAutofit/>
          </a:bodyPr>
          <a:lstStyle/>
          <a:p>
            <a:pPr indent="0" lvl="0" marL="0" marR="0" rtl="0" algn="l">
              <a:lnSpc>
                <a:spcPct val="120000"/>
              </a:lnSpc>
              <a:spcBef>
                <a:spcPts val="0"/>
              </a:spcBef>
              <a:spcAft>
                <a:spcPts val="0"/>
              </a:spcAft>
              <a:buClr>
                <a:srgbClr val="000000"/>
              </a:buClr>
              <a:buSzPts val="1600"/>
              <a:buFont typeface="Arial"/>
              <a:buNone/>
            </a:pPr>
            <a:r>
              <a:rPr b="0" i="0" lang="es-PE" sz="1600" u="none" cap="none" strike="noStrike">
                <a:solidFill>
                  <a:srgbClr val="262626"/>
                </a:solidFill>
                <a:latin typeface="Calibri"/>
                <a:ea typeface="Calibri"/>
                <a:cs typeface="Calibri"/>
                <a:sym typeface="Calibri"/>
              </a:rPr>
              <a:t>Aumento de la efectividad.</a:t>
            </a:r>
            <a:endParaRPr b="0" i="0" sz="1400" u="none" cap="none" strike="noStrike">
              <a:solidFill>
                <a:srgbClr val="000000"/>
              </a:solidFill>
              <a:latin typeface="Arial"/>
              <a:ea typeface="Arial"/>
              <a:cs typeface="Arial"/>
              <a:sym typeface="Arial"/>
            </a:endParaRPr>
          </a:p>
        </p:txBody>
      </p:sp>
      <p:cxnSp>
        <p:nvCxnSpPr>
          <p:cNvPr id="492" name="Google Shape;492;p43"/>
          <p:cNvCxnSpPr>
            <a:endCxn id="493" idx="0"/>
          </p:cNvCxnSpPr>
          <p:nvPr/>
        </p:nvCxnSpPr>
        <p:spPr>
          <a:xfrm flipH="1">
            <a:off x="790587" y="1928506"/>
            <a:ext cx="2700" cy="1362600"/>
          </a:xfrm>
          <a:prstGeom prst="straightConnector1">
            <a:avLst/>
          </a:prstGeom>
          <a:noFill/>
          <a:ln cap="flat" cmpd="sng" w="28575">
            <a:solidFill>
              <a:srgbClr val="BFBFBF"/>
            </a:solidFill>
            <a:prstDash val="solid"/>
            <a:round/>
            <a:headEnd len="sm" w="sm" type="none"/>
            <a:tailEnd len="sm" w="sm" type="none"/>
          </a:ln>
        </p:spPr>
      </p:cxnSp>
      <p:grpSp>
        <p:nvGrpSpPr>
          <p:cNvPr id="494" name="Google Shape;494;p43"/>
          <p:cNvGrpSpPr/>
          <p:nvPr/>
        </p:nvGrpSpPr>
        <p:grpSpPr>
          <a:xfrm>
            <a:off x="684213" y="1773397"/>
            <a:ext cx="212749" cy="212749"/>
            <a:chOff x="1295553" y="3553368"/>
            <a:chExt cx="212749" cy="212749"/>
          </a:xfrm>
        </p:grpSpPr>
        <p:sp>
          <p:nvSpPr>
            <p:cNvPr id="495" name="Google Shape;495;p43"/>
            <p:cNvSpPr/>
            <p:nvPr/>
          </p:nvSpPr>
          <p:spPr>
            <a:xfrm>
              <a:off x="1295553" y="3553368"/>
              <a:ext cx="212749" cy="212749"/>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96" name="Google Shape;496;p43"/>
            <p:cNvSpPr/>
            <p:nvPr/>
          </p:nvSpPr>
          <p:spPr>
            <a:xfrm>
              <a:off x="1324326" y="3582141"/>
              <a:ext cx="155202" cy="155202"/>
            </a:xfrm>
            <a:prstGeom prst="ellipse">
              <a:avLst/>
            </a:prstGeom>
            <a:solidFill>
              <a:srgbClr val="98C53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nvGrpSpPr>
          <p:cNvPr id="497" name="Google Shape;497;p43"/>
          <p:cNvGrpSpPr/>
          <p:nvPr/>
        </p:nvGrpSpPr>
        <p:grpSpPr>
          <a:xfrm>
            <a:off x="684213" y="2269709"/>
            <a:ext cx="212749" cy="212749"/>
            <a:chOff x="1295553" y="3553368"/>
            <a:chExt cx="212749" cy="212749"/>
          </a:xfrm>
        </p:grpSpPr>
        <p:sp>
          <p:nvSpPr>
            <p:cNvPr id="498" name="Google Shape;498;p43"/>
            <p:cNvSpPr/>
            <p:nvPr/>
          </p:nvSpPr>
          <p:spPr>
            <a:xfrm>
              <a:off x="1295553" y="3553368"/>
              <a:ext cx="212749" cy="212749"/>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99" name="Google Shape;499;p43"/>
            <p:cNvSpPr/>
            <p:nvPr/>
          </p:nvSpPr>
          <p:spPr>
            <a:xfrm>
              <a:off x="1324326" y="3582141"/>
              <a:ext cx="155202" cy="155202"/>
            </a:xfrm>
            <a:prstGeom prst="ellipse">
              <a:avLst/>
            </a:prstGeom>
            <a:solidFill>
              <a:srgbClr val="98C53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nvGrpSpPr>
          <p:cNvPr id="500" name="Google Shape;500;p43"/>
          <p:cNvGrpSpPr/>
          <p:nvPr/>
        </p:nvGrpSpPr>
        <p:grpSpPr>
          <a:xfrm>
            <a:off x="684213" y="2766021"/>
            <a:ext cx="212749" cy="212749"/>
            <a:chOff x="1295553" y="3553368"/>
            <a:chExt cx="212749" cy="212749"/>
          </a:xfrm>
        </p:grpSpPr>
        <p:sp>
          <p:nvSpPr>
            <p:cNvPr id="501" name="Google Shape;501;p43"/>
            <p:cNvSpPr/>
            <p:nvPr/>
          </p:nvSpPr>
          <p:spPr>
            <a:xfrm>
              <a:off x="1295553" y="3553368"/>
              <a:ext cx="212749" cy="212749"/>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02" name="Google Shape;502;p43"/>
            <p:cNvSpPr/>
            <p:nvPr/>
          </p:nvSpPr>
          <p:spPr>
            <a:xfrm>
              <a:off x="1324326" y="3582141"/>
              <a:ext cx="155202" cy="155202"/>
            </a:xfrm>
            <a:prstGeom prst="ellipse">
              <a:avLst/>
            </a:prstGeom>
            <a:solidFill>
              <a:srgbClr val="98C53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nvGrpSpPr>
          <p:cNvPr id="503" name="Google Shape;503;p43"/>
          <p:cNvGrpSpPr/>
          <p:nvPr/>
        </p:nvGrpSpPr>
        <p:grpSpPr>
          <a:xfrm>
            <a:off x="684213" y="3262333"/>
            <a:ext cx="212749" cy="212749"/>
            <a:chOff x="1295553" y="3553368"/>
            <a:chExt cx="212749" cy="212749"/>
          </a:xfrm>
        </p:grpSpPr>
        <p:sp>
          <p:nvSpPr>
            <p:cNvPr id="504" name="Google Shape;504;p43"/>
            <p:cNvSpPr/>
            <p:nvPr/>
          </p:nvSpPr>
          <p:spPr>
            <a:xfrm>
              <a:off x="1295553" y="3553368"/>
              <a:ext cx="212749" cy="212749"/>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93" name="Google Shape;493;p43"/>
            <p:cNvSpPr/>
            <p:nvPr/>
          </p:nvSpPr>
          <p:spPr>
            <a:xfrm>
              <a:off x="1324326" y="3582141"/>
              <a:ext cx="155202" cy="155202"/>
            </a:xfrm>
            <a:prstGeom prst="ellipse">
              <a:avLst/>
            </a:prstGeom>
            <a:solidFill>
              <a:srgbClr val="98C53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pic>
        <p:nvPicPr>
          <p:cNvPr id="505" name="Google Shape;505;p43"/>
          <p:cNvPicPr preferRelativeResize="0"/>
          <p:nvPr/>
        </p:nvPicPr>
        <p:blipFill rotWithShape="1">
          <a:blip r:embed="rId3">
            <a:alphaModFix/>
          </a:blip>
          <a:srcRect b="0" l="0" r="0" t="-262"/>
          <a:stretch/>
        </p:blipFill>
        <p:spPr>
          <a:xfrm>
            <a:off x="4751388" y="0"/>
            <a:ext cx="4392612" cy="5715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8"/>
                                        </p:tgtEl>
                                        <p:attrNameLst>
                                          <p:attrName>style.visibility</p:attrName>
                                        </p:attrNameLst>
                                      </p:cBhvr>
                                      <p:to>
                                        <p:strVal val="visible"/>
                                      </p:to>
                                    </p:set>
                                    <p:animEffect filter="fade" transition="in">
                                      <p:cBhvr>
                                        <p:cTn dur="500"/>
                                        <p:tgtEl>
                                          <p:spTgt spid="488"/>
                                        </p:tgtEl>
                                      </p:cBhvr>
                                    </p:animEffect>
                                  </p:childTnLst>
                                </p:cTn>
                              </p:par>
                              <p:par>
                                <p:cTn fill="hold" nodeType="withEffect" presetClass="entr" presetID="10" presetSubtype="0">
                                  <p:stCondLst>
                                    <p:cond delay="0"/>
                                  </p:stCondLst>
                                  <p:childTnLst>
                                    <p:set>
                                      <p:cBhvr>
                                        <p:cTn dur="1" fill="hold">
                                          <p:stCondLst>
                                            <p:cond delay="0"/>
                                          </p:stCondLst>
                                        </p:cTn>
                                        <p:tgtEl>
                                          <p:spTgt spid="494"/>
                                        </p:tgtEl>
                                        <p:attrNameLst>
                                          <p:attrName>style.visibility</p:attrName>
                                        </p:attrNameLst>
                                      </p:cBhvr>
                                      <p:to>
                                        <p:strVal val="visible"/>
                                      </p:to>
                                    </p:set>
                                    <p:animEffect filter="fade" transition="in">
                                      <p:cBhvr>
                                        <p:cTn dur="500"/>
                                        <p:tgtEl>
                                          <p:spTgt spid="49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7"/>
                                        </p:tgtEl>
                                        <p:attrNameLst>
                                          <p:attrName>style.visibility</p:attrName>
                                        </p:attrNameLst>
                                      </p:cBhvr>
                                      <p:to>
                                        <p:strVal val="visible"/>
                                      </p:to>
                                    </p:set>
                                    <p:animEffect filter="fade" transition="in">
                                      <p:cBhvr>
                                        <p:cTn dur="500"/>
                                        <p:tgtEl>
                                          <p:spTgt spid="497"/>
                                        </p:tgtEl>
                                      </p:cBhvr>
                                    </p:animEffect>
                                  </p:childTnLst>
                                </p:cTn>
                              </p:par>
                              <p:par>
                                <p:cTn fill="hold" nodeType="withEffect" presetClass="entr" presetID="10" presetSubtype="0">
                                  <p:stCondLst>
                                    <p:cond delay="0"/>
                                  </p:stCondLst>
                                  <p:childTnLst>
                                    <p:set>
                                      <p:cBhvr>
                                        <p:cTn dur="1" fill="hold">
                                          <p:stCondLst>
                                            <p:cond delay="0"/>
                                          </p:stCondLst>
                                        </p:cTn>
                                        <p:tgtEl>
                                          <p:spTgt spid="489"/>
                                        </p:tgtEl>
                                        <p:attrNameLst>
                                          <p:attrName>style.visibility</p:attrName>
                                        </p:attrNameLst>
                                      </p:cBhvr>
                                      <p:to>
                                        <p:strVal val="visible"/>
                                      </p:to>
                                    </p:set>
                                    <p:animEffect filter="fade" transition="in">
                                      <p:cBhvr>
                                        <p:cTn dur="500"/>
                                        <p:tgtEl>
                                          <p:spTgt spid="48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0"/>
                                        </p:tgtEl>
                                        <p:attrNameLst>
                                          <p:attrName>style.visibility</p:attrName>
                                        </p:attrNameLst>
                                      </p:cBhvr>
                                      <p:to>
                                        <p:strVal val="visible"/>
                                      </p:to>
                                    </p:set>
                                    <p:animEffect filter="fade" transition="in">
                                      <p:cBhvr>
                                        <p:cTn dur="500"/>
                                        <p:tgtEl>
                                          <p:spTgt spid="500"/>
                                        </p:tgtEl>
                                      </p:cBhvr>
                                    </p:animEffect>
                                  </p:childTnLst>
                                </p:cTn>
                              </p:par>
                              <p:par>
                                <p:cTn fill="hold" nodeType="withEffect" presetClass="entr" presetID="10" presetSubtype="0">
                                  <p:stCondLst>
                                    <p:cond delay="0"/>
                                  </p:stCondLst>
                                  <p:childTnLst>
                                    <p:set>
                                      <p:cBhvr>
                                        <p:cTn dur="1" fill="hold">
                                          <p:stCondLst>
                                            <p:cond delay="0"/>
                                          </p:stCondLst>
                                        </p:cTn>
                                        <p:tgtEl>
                                          <p:spTgt spid="490"/>
                                        </p:tgtEl>
                                        <p:attrNameLst>
                                          <p:attrName>style.visibility</p:attrName>
                                        </p:attrNameLst>
                                      </p:cBhvr>
                                      <p:to>
                                        <p:strVal val="visible"/>
                                      </p:to>
                                    </p:set>
                                    <p:animEffect filter="fade" transition="in">
                                      <p:cBhvr>
                                        <p:cTn dur="500"/>
                                        <p:tgtEl>
                                          <p:spTgt spid="49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3"/>
                                        </p:tgtEl>
                                        <p:attrNameLst>
                                          <p:attrName>style.visibility</p:attrName>
                                        </p:attrNameLst>
                                      </p:cBhvr>
                                      <p:to>
                                        <p:strVal val="visible"/>
                                      </p:to>
                                    </p:set>
                                    <p:animEffect filter="fade" transition="in">
                                      <p:cBhvr>
                                        <p:cTn dur="500"/>
                                        <p:tgtEl>
                                          <p:spTgt spid="503"/>
                                        </p:tgtEl>
                                      </p:cBhvr>
                                    </p:animEffect>
                                  </p:childTnLst>
                                </p:cTn>
                              </p:par>
                              <p:par>
                                <p:cTn fill="hold" nodeType="withEffect" presetClass="entr" presetID="10" presetSubtype="0">
                                  <p:stCondLst>
                                    <p:cond delay="0"/>
                                  </p:stCondLst>
                                  <p:childTnLst>
                                    <p:set>
                                      <p:cBhvr>
                                        <p:cTn dur="1" fill="hold">
                                          <p:stCondLst>
                                            <p:cond delay="0"/>
                                          </p:stCondLst>
                                        </p:cTn>
                                        <p:tgtEl>
                                          <p:spTgt spid="491"/>
                                        </p:tgtEl>
                                        <p:attrNameLst>
                                          <p:attrName>style.visibility</p:attrName>
                                        </p:attrNameLst>
                                      </p:cBhvr>
                                      <p:to>
                                        <p:strVal val="visible"/>
                                      </p:to>
                                    </p:set>
                                    <p:animEffect filter="fade" transition="in">
                                      <p:cBhvr>
                                        <p:cTn dur="500"/>
                                        <p:tgtEl>
                                          <p:spTgt spid="49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 name="Shape 509"/>
        <p:cNvGrpSpPr/>
        <p:nvPr/>
      </p:nvGrpSpPr>
      <p:grpSpPr>
        <a:xfrm>
          <a:off x="0" y="0"/>
          <a:ext cx="0" cy="0"/>
          <a:chOff x="0" y="0"/>
          <a:chExt cx="0" cy="0"/>
        </a:xfrm>
      </p:grpSpPr>
      <p:sp>
        <p:nvSpPr>
          <p:cNvPr id="510" name="Google Shape;510;p44"/>
          <p:cNvSpPr/>
          <p:nvPr/>
        </p:nvSpPr>
        <p:spPr>
          <a:xfrm>
            <a:off x="512023" y="331345"/>
            <a:ext cx="6417283" cy="200055"/>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300"/>
              <a:buFont typeface="Arial"/>
              <a:buNone/>
            </a:pPr>
            <a:r>
              <a:rPr b="0" i="0" lang="es-PE" sz="1300" u="none" cap="none" strike="noStrike">
                <a:solidFill>
                  <a:srgbClr val="438AD7"/>
                </a:solidFill>
                <a:latin typeface="Calibri"/>
                <a:ea typeface="Calibri"/>
                <a:cs typeface="Calibri"/>
                <a:sym typeface="Calibri"/>
              </a:rPr>
              <a:t>/ EVITACIÓN A LAS RESPONSABILIDADES</a:t>
            </a:r>
            <a:endParaRPr b="0" i="0" sz="1300" u="none" cap="none" strike="noStrike">
              <a:solidFill>
                <a:srgbClr val="438AD7"/>
              </a:solidFill>
              <a:latin typeface="Calibri"/>
              <a:ea typeface="Calibri"/>
              <a:cs typeface="Calibri"/>
              <a:sym typeface="Calibri"/>
            </a:endParaRPr>
          </a:p>
        </p:txBody>
      </p:sp>
      <p:sp>
        <p:nvSpPr>
          <p:cNvPr id="511" name="Google Shape;511;p44"/>
          <p:cNvSpPr/>
          <p:nvPr/>
        </p:nvSpPr>
        <p:spPr>
          <a:xfrm>
            <a:off x="503238" y="924626"/>
            <a:ext cx="4068762" cy="3385542"/>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500"/>
              <a:buFont typeface="Arial"/>
              <a:buNone/>
            </a:pPr>
            <a:r>
              <a:rPr b="1" i="0" lang="es-PE" sz="1500" u="none" cap="none" strike="noStrike">
                <a:solidFill>
                  <a:schemeClr val="dk1"/>
                </a:solidFill>
                <a:latin typeface="Calibri"/>
                <a:ea typeface="Calibri"/>
                <a:cs typeface="Calibri"/>
                <a:sym typeface="Calibri"/>
              </a:rPr>
              <a:t>HERRAMIENTAS PARA ASEGURAR LA RESPONSABILIDAD</a:t>
            </a:r>
            <a:endParaRPr b="0" i="0" sz="1400" u="none" cap="none" strike="noStrike">
              <a:solidFill>
                <a:srgbClr val="000000"/>
              </a:solidFill>
              <a:latin typeface="Arial"/>
              <a:ea typeface="Arial"/>
              <a:cs typeface="Arial"/>
              <a:sym typeface="Arial"/>
            </a:endParaRPr>
          </a:p>
          <a:p>
            <a:pPr indent="-185738" lvl="0" marL="185738" marR="0" rtl="0" algn="l">
              <a:lnSpc>
                <a:spcPct val="100000"/>
              </a:lnSpc>
              <a:spcBef>
                <a:spcPts val="1200"/>
              </a:spcBef>
              <a:spcAft>
                <a:spcPts val="0"/>
              </a:spcAft>
              <a:buClr>
                <a:srgbClr val="8660A7"/>
              </a:buClr>
              <a:buSzPts val="1500"/>
              <a:buFont typeface="Arial"/>
              <a:buChar char="•"/>
            </a:pPr>
            <a:r>
              <a:rPr b="1" i="0" lang="es-PE" sz="1500" u="none" cap="none" strike="noStrike">
                <a:solidFill>
                  <a:schemeClr val="dk1"/>
                </a:solidFill>
                <a:latin typeface="Calibri"/>
                <a:ea typeface="Calibri"/>
                <a:cs typeface="Calibri"/>
                <a:sym typeface="Calibri"/>
              </a:rPr>
              <a:t>Publicación de metas y estándares: </a:t>
            </a:r>
            <a:r>
              <a:rPr b="0" i="0" lang="es-PE" sz="1500" u="none" cap="none" strike="noStrike">
                <a:solidFill>
                  <a:schemeClr val="dk1"/>
                </a:solidFill>
                <a:latin typeface="Calibri"/>
                <a:ea typeface="Calibri"/>
                <a:cs typeface="Calibri"/>
                <a:sym typeface="Calibri"/>
              </a:rPr>
              <a:t>para que sea más fácil que los miembros del equipo se rindan cuentas, es clave aclarar de manera pública lo que el equipo quiere lograr, definir quien cumplirá con cada una de esas metas y cuál debe ser el comportamiento de cada uno para lograr </a:t>
            </a:r>
            <a:br>
              <a:rPr b="0" i="0" lang="es-PE" sz="1500" u="none" cap="none" strike="noStrike">
                <a:solidFill>
                  <a:schemeClr val="dk1"/>
                </a:solidFill>
                <a:latin typeface="Calibri"/>
                <a:ea typeface="Calibri"/>
                <a:cs typeface="Calibri"/>
                <a:sym typeface="Calibri"/>
              </a:rPr>
            </a:br>
            <a:r>
              <a:rPr b="0" i="0" lang="es-PE" sz="1500" u="none" cap="none" strike="noStrike">
                <a:solidFill>
                  <a:schemeClr val="dk1"/>
                </a:solidFill>
                <a:latin typeface="Calibri"/>
                <a:ea typeface="Calibri"/>
                <a:cs typeface="Calibri"/>
                <a:sym typeface="Calibri"/>
              </a:rPr>
              <a:t>el éxito.</a:t>
            </a:r>
            <a:endParaRPr b="0" i="0" sz="1400" u="none" cap="none" strike="noStrike">
              <a:solidFill>
                <a:srgbClr val="000000"/>
              </a:solidFill>
              <a:latin typeface="Arial"/>
              <a:ea typeface="Arial"/>
              <a:cs typeface="Arial"/>
              <a:sym typeface="Arial"/>
            </a:endParaRPr>
          </a:p>
          <a:p>
            <a:pPr indent="-90488" lvl="0" marL="185738" marR="0" rtl="0" algn="l">
              <a:lnSpc>
                <a:spcPct val="100000"/>
              </a:lnSpc>
              <a:spcBef>
                <a:spcPts val="0"/>
              </a:spcBef>
              <a:spcAft>
                <a:spcPts val="0"/>
              </a:spcAft>
              <a:buClr>
                <a:srgbClr val="8660A7"/>
              </a:buClr>
              <a:buSzPts val="1500"/>
              <a:buFont typeface="Arial"/>
              <a:buNone/>
            </a:pPr>
            <a:r>
              <a:t/>
            </a:r>
            <a:endParaRPr b="0" i="0" sz="1500" u="none" cap="none" strike="noStrike">
              <a:solidFill>
                <a:schemeClr val="dk1"/>
              </a:solidFill>
              <a:latin typeface="Calibri"/>
              <a:ea typeface="Calibri"/>
              <a:cs typeface="Calibri"/>
              <a:sym typeface="Calibri"/>
            </a:endParaRPr>
          </a:p>
          <a:p>
            <a:pPr indent="-185738" lvl="0" marL="185738" marR="0" rtl="0" algn="l">
              <a:lnSpc>
                <a:spcPct val="100000"/>
              </a:lnSpc>
              <a:spcBef>
                <a:spcPts val="0"/>
              </a:spcBef>
              <a:spcAft>
                <a:spcPts val="0"/>
              </a:spcAft>
              <a:buClr>
                <a:srgbClr val="8660A7"/>
              </a:buClr>
              <a:buSzPts val="1500"/>
              <a:buFont typeface="Arial"/>
              <a:buChar char="•"/>
            </a:pPr>
            <a:r>
              <a:rPr b="1" i="0" lang="es-PE" sz="1500" u="none" cap="none" strike="noStrike">
                <a:solidFill>
                  <a:schemeClr val="dk1"/>
                </a:solidFill>
                <a:latin typeface="Calibri"/>
                <a:ea typeface="Calibri"/>
                <a:cs typeface="Calibri"/>
                <a:sym typeface="Calibri"/>
              </a:rPr>
              <a:t>Seguimiento de los avances: </a:t>
            </a:r>
            <a:r>
              <a:rPr b="0" i="0" lang="es-PE" sz="1500" u="none" cap="none" strike="noStrike">
                <a:solidFill>
                  <a:schemeClr val="dk1"/>
                </a:solidFill>
                <a:latin typeface="Calibri"/>
                <a:ea typeface="Calibri"/>
                <a:cs typeface="Calibri"/>
                <a:sym typeface="Calibri"/>
              </a:rPr>
              <a:t>los miembros del equipo se deben comunicar regularmente entre sí, aclarando cómo viene el desempeño que cada uno está teniendo.</a:t>
            </a:r>
            <a:endParaRPr b="0" i="0" sz="1400" u="none" cap="none" strike="noStrike">
              <a:solidFill>
                <a:srgbClr val="000000"/>
              </a:solidFill>
              <a:latin typeface="Arial"/>
              <a:ea typeface="Arial"/>
              <a:cs typeface="Arial"/>
              <a:sym typeface="Arial"/>
            </a:endParaRPr>
          </a:p>
        </p:txBody>
      </p:sp>
      <p:pic>
        <p:nvPicPr>
          <p:cNvPr id="512" name="Google Shape;512;p44"/>
          <p:cNvPicPr preferRelativeResize="0"/>
          <p:nvPr/>
        </p:nvPicPr>
        <p:blipFill rotWithShape="1">
          <a:blip r:embed="rId3">
            <a:alphaModFix/>
          </a:blip>
          <a:srcRect b="0" l="0" r="0" t="0"/>
          <a:stretch/>
        </p:blipFill>
        <p:spPr>
          <a:xfrm>
            <a:off x="4885611" y="531689"/>
            <a:ext cx="3889375" cy="4665786"/>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 name="Shape 516"/>
        <p:cNvGrpSpPr/>
        <p:nvPr/>
      </p:nvGrpSpPr>
      <p:grpSpPr>
        <a:xfrm>
          <a:off x="0" y="0"/>
          <a:ext cx="0" cy="0"/>
          <a:chOff x="0" y="0"/>
          <a:chExt cx="0" cy="0"/>
        </a:xfrm>
      </p:grpSpPr>
      <p:sp>
        <p:nvSpPr>
          <p:cNvPr id="517" name="Google Shape;517;p45"/>
          <p:cNvSpPr/>
          <p:nvPr/>
        </p:nvSpPr>
        <p:spPr>
          <a:xfrm>
            <a:off x="512023" y="331345"/>
            <a:ext cx="6417283" cy="200055"/>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300"/>
              <a:buFont typeface="Arial"/>
              <a:buNone/>
            </a:pPr>
            <a:r>
              <a:rPr b="0" i="0" lang="es-PE" sz="1300" u="none" cap="none" strike="noStrike">
                <a:solidFill>
                  <a:srgbClr val="438AD7"/>
                </a:solidFill>
                <a:latin typeface="Calibri"/>
                <a:ea typeface="Calibri"/>
                <a:cs typeface="Calibri"/>
                <a:sym typeface="Calibri"/>
              </a:rPr>
              <a:t>/ EVITACIÓN A LAS RESPONSABILIDADES</a:t>
            </a:r>
            <a:endParaRPr b="0" i="0" sz="1300" u="none" cap="none" strike="noStrike">
              <a:solidFill>
                <a:srgbClr val="438AD7"/>
              </a:solidFill>
              <a:latin typeface="Calibri"/>
              <a:ea typeface="Calibri"/>
              <a:cs typeface="Calibri"/>
              <a:sym typeface="Calibri"/>
            </a:endParaRPr>
          </a:p>
        </p:txBody>
      </p:sp>
      <p:sp>
        <p:nvSpPr>
          <p:cNvPr id="518" name="Google Shape;518;p45"/>
          <p:cNvSpPr/>
          <p:nvPr/>
        </p:nvSpPr>
        <p:spPr>
          <a:xfrm>
            <a:off x="517751" y="937069"/>
            <a:ext cx="3874862" cy="3231654"/>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500"/>
              <a:buFont typeface="Arial"/>
              <a:buNone/>
            </a:pPr>
            <a:r>
              <a:rPr b="1" i="0" lang="es-PE" sz="1500" u="none" cap="none" strike="noStrike">
                <a:solidFill>
                  <a:schemeClr val="dk1"/>
                </a:solidFill>
                <a:latin typeface="Calibri"/>
                <a:ea typeface="Calibri"/>
                <a:cs typeface="Calibri"/>
                <a:sym typeface="Calibri"/>
              </a:rPr>
              <a:t>HERRAMIENTAS PARA ASEGURAR LA RESPONSABILIDAD</a:t>
            </a:r>
            <a:endParaRPr b="0" i="0" sz="1400" u="none" cap="none" strike="noStrike">
              <a:solidFill>
                <a:srgbClr val="000000"/>
              </a:solidFill>
              <a:latin typeface="Arial"/>
              <a:ea typeface="Arial"/>
              <a:cs typeface="Arial"/>
              <a:sym typeface="Arial"/>
            </a:endParaRPr>
          </a:p>
          <a:p>
            <a:pPr indent="-90488" lvl="0" marL="185738" marR="0" rtl="0" algn="l">
              <a:lnSpc>
                <a:spcPct val="100000"/>
              </a:lnSpc>
              <a:spcBef>
                <a:spcPts val="0"/>
              </a:spcBef>
              <a:spcAft>
                <a:spcPts val="0"/>
              </a:spcAft>
              <a:buClr>
                <a:srgbClr val="8660A7"/>
              </a:buClr>
              <a:buSzPts val="1500"/>
              <a:buFont typeface="Arial"/>
              <a:buNone/>
            </a:pPr>
            <a:r>
              <a:t/>
            </a:r>
            <a:endParaRPr b="1" i="0" sz="1500" u="none" cap="none" strike="noStrike">
              <a:solidFill>
                <a:schemeClr val="dk1"/>
              </a:solidFill>
              <a:latin typeface="Calibri"/>
              <a:ea typeface="Calibri"/>
              <a:cs typeface="Calibri"/>
              <a:sym typeface="Calibri"/>
            </a:endParaRPr>
          </a:p>
          <a:p>
            <a:pPr indent="-185738" lvl="0" marL="185738" marR="0" rtl="0" algn="l">
              <a:lnSpc>
                <a:spcPct val="100000"/>
              </a:lnSpc>
              <a:spcBef>
                <a:spcPts val="0"/>
              </a:spcBef>
              <a:spcAft>
                <a:spcPts val="0"/>
              </a:spcAft>
              <a:buClr>
                <a:srgbClr val="8660A7"/>
              </a:buClr>
              <a:buSzPts val="1500"/>
              <a:buFont typeface="Arial"/>
              <a:buChar char="•"/>
            </a:pPr>
            <a:r>
              <a:rPr b="1" i="0" lang="es-PE" sz="1500" u="none" cap="none" strike="noStrike">
                <a:solidFill>
                  <a:schemeClr val="dk1"/>
                </a:solidFill>
                <a:latin typeface="Calibri"/>
                <a:ea typeface="Calibri"/>
                <a:cs typeface="Calibri"/>
                <a:sym typeface="Calibri"/>
              </a:rPr>
              <a:t>Recompensas al equipo: </a:t>
            </a:r>
            <a:r>
              <a:rPr b="0" i="0" lang="es-PE" sz="1500" u="none" cap="none" strike="noStrike">
                <a:solidFill>
                  <a:schemeClr val="dk1"/>
                </a:solidFill>
                <a:latin typeface="Calibri"/>
                <a:ea typeface="Calibri"/>
                <a:cs typeface="Calibri"/>
                <a:sym typeface="Calibri"/>
              </a:rPr>
              <a:t>es ideal contar con metas colectivas donde los miembros del equipo puedan exigir a otros que cumplan con sus responsabilidades.</a:t>
            </a:r>
            <a:endParaRPr b="0" i="0" sz="1400" u="none" cap="none" strike="noStrike">
              <a:solidFill>
                <a:srgbClr val="000000"/>
              </a:solidFill>
              <a:latin typeface="Arial"/>
              <a:ea typeface="Arial"/>
              <a:cs typeface="Arial"/>
              <a:sym typeface="Arial"/>
            </a:endParaRPr>
          </a:p>
          <a:p>
            <a:pPr indent="-90488" lvl="0" marL="185738" marR="0" rtl="0" algn="l">
              <a:lnSpc>
                <a:spcPct val="100000"/>
              </a:lnSpc>
              <a:spcBef>
                <a:spcPts val="0"/>
              </a:spcBef>
              <a:spcAft>
                <a:spcPts val="0"/>
              </a:spcAft>
              <a:buClr>
                <a:srgbClr val="8660A7"/>
              </a:buClr>
              <a:buSzPts val="1500"/>
              <a:buFont typeface="Arial"/>
              <a:buNone/>
            </a:pPr>
            <a:r>
              <a:t/>
            </a:r>
            <a:endParaRPr b="0" i="0" sz="1500" u="none" cap="none" strike="noStrike">
              <a:solidFill>
                <a:schemeClr val="dk1"/>
              </a:solidFill>
              <a:latin typeface="Calibri"/>
              <a:ea typeface="Calibri"/>
              <a:cs typeface="Calibri"/>
              <a:sym typeface="Calibri"/>
            </a:endParaRPr>
          </a:p>
          <a:p>
            <a:pPr indent="-185738" lvl="0" marL="185738" marR="0" rtl="0" algn="l">
              <a:lnSpc>
                <a:spcPct val="100000"/>
              </a:lnSpc>
              <a:spcBef>
                <a:spcPts val="0"/>
              </a:spcBef>
              <a:spcAft>
                <a:spcPts val="0"/>
              </a:spcAft>
              <a:buClr>
                <a:srgbClr val="8660A7"/>
              </a:buClr>
              <a:buSzPts val="1500"/>
              <a:buFont typeface="Arial"/>
              <a:buChar char="•"/>
            </a:pPr>
            <a:r>
              <a:rPr b="1" i="0" lang="es-PE" sz="1500" u="none" cap="none" strike="noStrike">
                <a:solidFill>
                  <a:schemeClr val="dk1"/>
                </a:solidFill>
                <a:latin typeface="Calibri"/>
                <a:ea typeface="Calibri"/>
                <a:cs typeface="Calibri"/>
                <a:sym typeface="Calibri"/>
              </a:rPr>
              <a:t>El papel del líder: </a:t>
            </a:r>
            <a:r>
              <a:rPr b="0" i="0" lang="es-PE" sz="1500" u="none" cap="none" strike="noStrike">
                <a:solidFill>
                  <a:schemeClr val="dk1"/>
                </a:solidFill>
                <a:latin typeface="Calibri"/>
                <a:ea typeface="Calibri"/>
                <a:cs typeface="Calibri"/>
                <a:sym typeface="Calibri"/>
              </a:rPr>
              <a:t>uno de los retos más difíciles para un líder que quiere inculcar la responsabilidad en un equipo es alentar y permitir que el equipo sirva como primer y primordial mecanismo de exigencia de pedir cuentas. </a:t>
            </a:r>
            <a:endParaRPr b="0" i="0" sz="1400" u="none" cap="none" strike="noStrike">
              <a:solidFill>
                <a:srgbClr val="000000"/>
              </a:solidFill>
              <a:latin typeface="Arial"/>
              <a:ea typeface="Arial"/>
              <a:cs typeface="Arial"/>
              <a:sym typeface="Arial"/>
            </a:endParaRPr>
          </a:p>
        </p:txBody>
      </p:sp>
      <p:pic>
        <p:nvPicPr>
          <p:cNvPr id="519" name="Google Shape;519;p45"/>
          <p:cNvPicPr preferRelativeResize="0"/>
          <p:nvPr/>
        </p:nvPicPr>
        <p:blipFill rotWithShape="1">
          <a:blip r:embed="rId3">
            <a:alphaModFix/>
          </a:blip>
          <a:srcRect b="0" l="0" r="0" t="0"/>
          <a:stretch/>
        </p:blipFill>
        <p:spPr>
          <a:xfrm>
            <a:off x="4885611" y="531689"/>
            <a:ext cx="3889375" cy="4665786"/>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 name="Shape 523"/>
        <p:cNvGrpSpPr/>
        <p:nvPr/>
      </p:nvGrpSpPr>
      <p:grpSpPr>
        <a:xfrm>
          <a:off x="0" y="0"/>
          <a:ext cx="0" cy="0"/>
          <a:chOff x="0" y="0"/>
          <a:chExt cx="0" cy="0"/>
        </a:xfrm>
      </p:grpSpPr>
      <p:sp>
        <p:nvSpPr>
          <p:cNvPr id="524" name="Google Shape;524;p46"/>
          <p:cNvSpPr/>
          <p:nvPr/>
        </p:nvSpPr>
        <p:spPr>
          <a:xfrm>
            <a:off x="512023" y="331345"/>
            <a:ext cx="6417283" cy="200055"/>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300"/>
              <a:buFont typeface="Arial"/>
              <a:buNone/>
            </a:pPr>
            <a:r>
              <a:rPr b="0" i="0" lang="es-PE" sz="1300" u="none" cap="none" strike="noStrike">
                <a:solidFill>
                  <a:srgbClr val="438AD7"/>
                </a:solidFill>
                <a:latin typeface="Calibri"/>
                <a:ea typeface="Calibri"/>
                <a:cs typeface="Calibri"/>
                <a:sym typeface="Calibri"/>
              </a:rPr>
              <a:t>/ EVITACIÓN A LAS RESPONSABILIDADES</a:t>
            </a:r>
            <a:endParaRPr b="0" i="0" sz="1300" u="none" cap="none" strike="noStrike">
              <a:solidFill>
                <a:srgbClr val="438AD7"/>
              </a:solidFill>
              <a:latin typeface="Calibri"/>
              <a:ea typeface="Calibri"/>
              <a:cs typeface="Calibri"/>
              <a:sym typeface="Calibri"/>
            </a:endParaRPr>
          </a:p>
        </p:txBody>
      </p:sp>
      <p:sp>
        <p:nvSpPr>
          <p:cNvPr id="525" name="Google Shape;525;p46"/>
          <p:cNvSpPr/>
          <p:nvPr/>
        </p:nvSpPr>
        <p:spPr>
          <a:xfrm>
            <a:off x="507048" y="1575832"/>
            <a:ext cx="2408936" cy="1446492"/>
          </a:xfrm>
          <a:prstGeom prst="homePlate">
            <a:avLst>
              <a:gd fmla="val 30129" name="adj"/>
            </a:avLst>
          </a:prstGeom>
          <a:solidFill>
            <a:srgbClr val="F3D449"/>
          </a:solidFill>
          <a:ln>
            <a:noFill/>
          </a:ln>
        </p:spPr>
        <p:txBody>
          <a:bodyPr anchorCtr="0" anchor="ctr" bIns="121875" lIns="121875" spcFirstLastPara="1" rIns="121875" wrap="square" tIns="121875">
            <a:noAutofit/>
          </a:bodyPr>
          <a:lstStyle/>
          <a:p>
            <a:pPr indent="0" lvl="0" marL="0" marR="0" rtl="0" algn="ctr">
              <a:lnSpc>
                <a:spcPct val="100000"/>
              </a:lnSpc>
              <a:spcBef>
                <a:spcPts val="0"/>
              </a:spcBef>
              <a:spcAft>
                <a:spcPts val="0"/>
              </a:spcAft>
              <a:buClr>
                <a:srgbClr val="000000"/>
              </a:buClr>
              <a:buSzPts val="1500"/>
              <a:buFont typeface="Arial"/>
              <a:buNone/>
            </a:pPr>
            <a:r>
              <a:rPr b="0" i="0" lang="es-PE" sz="1500" u="none" cap="none" strike="noStrike">
                <a:solidFill>
                  <a:schemeClr val="dk1"/>
                </a:solidFill>
                <a:latin typeface="Calibri"/>
                <a:ea typeface="Calibri"/>
                <a:cs typeface="Calibri"/>
                <a:sym typeface="Calibri"/>
              </a:rPr>
              <a:t>Asumiendo el valor de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500"/>
              <a:buFont typeface="Arial"/>
              <a:buNone/>
            </a:pPr>
            <a:r>
              <a:rPr b="1" i="0" lang="es-PE" sz="1500" u="none" cap="none" strike="noStrike">
                <a:solidFill>
                  <a:schemeClr val="dk1"/>
                </a:solidFill>
                <a:latin typeface="Calibri"/>
                <a:ea typeface="Calibri"/>
                <a:cs typeface="Calibri"/>
                <a:sym typeface="Calibri"/>
              </a:rPr>
              <a:t>VERLO</a:t>
            </a:r>
            <a:endParaRPr b="0" i="0" sz="1400" u="none" cap="none" strike="noStrike">
              <a:solidFill>
                <a:srgbClr val="000000"/>
              </a:solidFill>
              <a:latin typeface="Arial"/>
              <a:ea typeface="Arial"/>
              <a:cs typeface="Arial"/>
              <a:sym typeface="Arial"/>
            </a:endParaRPr>
          </a:p>
        </p:txBody>
      </p:sp>
      <p:sp>
        <p:nvSpPr>
          <p:cNvPr id="526" name="Google Shape;526;p46"/>
          <p:cNvSpPr/>
          <p:nvPr/>
        </p:nvSpPr>
        <p:spPr>
          <a:xfrm>
            <a:off x="6176443" y="1575832"/>
            <a:ext cx="2470812" cy="1446492"/>
          </a:xfrm>
          <a:prstGeom prst="chevron">
            <a:avLst>
              <a:gd fmla="val 29853" name="adj"/>
            </a:avLst>
          </a:prstGeom>
          <a:solidFill>
            <a:srgbClr val="EA8F24"/>
          </a:solidFill>
          <a:ln>
            <a:noFill/>
          </a:ln>
        </p:spPr>
        <p:txBody>
          <a:bodyPr anchorCtr="0" anchor="ctr" bIns="121875" lIns="121875" spcFirstLastPara="1" rIns="121875" wrap="square" tIns="121875">
            <a:noAutofit/>
          </a:bodyPr>
          <a:lstStyle/>
          <a:p>
            <a:pPr indent="0" lvl="0" marL="0" marR="0" rtl="0" algn="ctr">
              <a:lnSpc>
                <a:spcPct val="100000"/>
              </a:lnSpc>
              <a:spcBef>
                <a:spcPts val="0"/>
              </a:spcBef>
              <a:spcAft>
                <a:spcPts val="0"/>
              </a:spcAft>
              <a:buClr>
                <a:srgbClr val="000000"/>
              </a:buClr>
              <a:buSzPts val="1500"/>
              <a:buFont typeface="Arial"/>
              <a:buNone/>
            </a:pPr>
            <a:r>
              <a:rPr b="0" i="0" lang="es-PE" sz="1500" u="none" cap="none" strike="noStrike">
                <a:solidFill>
                  <a:schemeClr val="dk1"/>
                </a:solidFill>
                <a:latin typeface="Calibri"/>
                <a:ea typeface="Calibri"/>
                <a:cs typeface="Calibri"/>
                <a:sym typeface="Calibri"/>
              </a:rPr>
              <a:t>Sé el protagonista.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500"/>
              <a:buFont typeface="Arial"/>
              <a:buNone/>
            </a:pPr>
            <a:r>
              <a:rPr b="1" i="0" lang="es-PE" sz="1500" u="none" cap="none" strike="noStrike">
                <a:solidFill>
                  <a:schemeClr val="dk1"/>
                </a:solidFill>
                <a:latin typeface="Calibri"/>
                <a:ea typeface="Calibri"/>
                <a:cs typeface="Calibri"/>
                <a:sym typeface="Calibri"/>
              </a:rPr>
              <a:t>ACTÚA</a:t>
            </a:r>
            <a:endParaRPr b="1" i="0" sz="1500" u="none" cap="none" strike="noStrike">
              <a:solidFill>
                <a:schemeClr val="dk1"/>
              </a:solidFill>
              <a:latin typeface="Calibri"/>
              <a:ea typeface="Calibri"/>
              <a:cs typeface="Calibri"/>
              <a:sym typeface="Calibri"/>
            </a:endParaRPr>
          </a:p>
        </p:txBody>
      </p:sp>
      <p:sp>
        <p:nvSpPr>
          <p:cNvPr id="527" name="Google Shape;527;p46"/>
          <p:cNvSpPr/>
          <p:nvPr/>
        </p:nvSpPr>
        <p:spPr>
          <a:xfrm>
            <a:off x="2399777" y="1575832"/>
            <a:ext cx="2470812" cy="1446492"/>
          </a:xfrm>
          <a:prstGeom prst="chevron">
            <a:avLst>
              <a:gd fmla="val 29853" name="adj"/>
            </a:avLst>
          </a:prstGeom>
          <a:solidFill>
            <a:srgbClr val="FDB603"/>
          </a:solidFill>
          <a:ln>
            <a:noFill/>
          </a:ln>
        </p:spPr>
        <p:txBody>
          <a:bodyPr anchorCtr="0" anchor="ctr" bIns="121875" lIns="121875" spcFirstLastPara="1" rIns="121875" wrap="square" tIns="121875">
            <a:noAutofit/>
          </a:bodyPr>
          <a:lstStyle/>
          <a:p>
            <a:pPr indent="0" lvl="0" marL="0" marR="0" rtl="0" algn="ctr">
              <a:lnSpc>
                <a:spcPct val="100000"/>
              </a:lnSpc>
              <a:spcBef>
                <a:spcPts val="0"/>
              </a:spcBef>
              <a:spcAft>
                <a:spcPts val="0"/>
              </a:spcAft>
              <a:buClr>
                <a:srgbClr val="000000"/>
              </a:buClr>
              <a:buSzPts val="1500"/>
              <a:buFont typeface="Arial"/>
              <a:buNone/>
            </a:pPr>
            <a:r>
              <a:rPr b="0" i="0" lang="es-PE" sz="1500" u="none" cap="none" strike="noStrike">
                <a:solidFill>
                  <a:schemeClr val="dk1"/>
                </a:solidFill>
                <a:latin typeface="Calibri"/>
                <a:ea typeface="Calibri"/>
                <a:cs typeface="Calibri"/>
                <a:sym typeface="Calibri"/>
              </a:rPr>
              <a:t>Encontrar el valor de </a:t>
            </a:r>
            <a:r>
              <a:rPr b="1" i="0" lang="es-PE" sz="1500" u="none" cap="none" strike="noStrike">
                <a:solidFill>
                  <a:schemeClr val="dk1"/>
                </a:solidFill>
                <a:latin typeface="Calibri"/>
                <a:ea typeface="Calibri"/>
                <a:cs typeface="Calibri"/>
                <a:sym typeface="Calibri"/>
              </a:rPr>
              <a:t>ADUEÑARSELO</a:t>
            </a:r>
            <a:endParaRPr b="0" i="0" sz="1400" u="none" cap="none" strike="noStrike">
              <a:solidFill>
                <a:srgbClr val="000000"/>
              </a:solidFill>
              <a:latin typeface="Arial"/>
              <a:ea typeface="Arial"/>
              <a:cs typeface="Arial"/>
              <a:sym typeface="Arial"/>
            </a:endParaRPr>
          </a:p>
        </p:txBody>
      </p:sp>
      <p:sp>
        <p:nvSpPr>
          <p:cNvPr id="528" name="Google Shape;528;p46"/>
          <p:cNvSpPr/>
          <p:nvPr/>
        </p:nvSpPr>
        <p:spPr>
          <a:xfrm>
            <a:off x="961818" y="3229064"/>
            <a:ext cx="1169561" cy="1046436"/>
          </a:xfrm>
          <a:prstGeom prst="rect">
            <a:avLst/>
          </a:prstGeom>
          <a:noFill/>
          <a:ln>
            <a:noFill/>
          </a:ln>
        </p:spPr>
        <p:txBody>
          <a:bodyPr anchorCtr="0" anchor="t" bIns="60950" lIns="121900" spcFirstLastPara="1" rIns="121900" wrap="square" tIns="60950">
            <a:spAutoFit/>
          </a:bodyPr>
          <a:lstStyle/>
          <a:p>
            <a:pPr indent="0" lvl="0" marL="0" marR="0" rtl="0" algn="ctr">
              <a:lnSpc>
                <a:spcPct val="100000"/>
              </a:lnSpc>
              <a:spcBef>
                <a:spcPts val="0"/>
              </a:spcBef>
              <a:spcAft>
                <a:spcPts val="0"/>
              </a:spcAft>
              <a:buClr>
                <a:srgbClr val="000000"/>
              </a:buClr>
              <a:buSzPts val="1500"/>
              <a:buFont typeface="Arial"/>
              <a:buNone/>
            </a:pPr>
            <a:r>
              <a:rPr b="1" i="0" lang="es-PE" sz="1500" u="none" cap="none" strike="noStrike">
                <a:solidFill>
                  <a:schemeClr val="dk1"/>
                </a:solidFill>
                <a:latin typeface="Calibri"/>
                <a:ea typeface="Calibri"/>
                <a:cs typeface="Calibri"/>
                <a:sym typeface="Calibri"/>
              </a:rPr>
              <a:t>Ser capaz de ver y entender la realidad</a:t>
            </a:r>
            <a:endParaRPr b="0" i="0" sz="1400" u="none" cap="none" strike="noStrike">
              <a:solidFill>
                <a:srgbClr val="000000"/>
              </a:solidFill>
              <a:latin typeface="Arial"/>
              <a:ea typeface="Arial"/>
              <a:cs typeface="Arial"/>
              <a:sym typeface="Arial"/>
            </a:endParaRPr>
          </a:p>
        </p:txBody>
      </p:sp>
      <p:sp>
        <p:nvSpPr>
          <p:cNvPr id="529" name="Google Shape;529;p46"/>
          <p:cNvSpPr/>
          <p:nvPr/>
        </p:nvSpPr>
        <p:spPr>
          <a:xfrm>
            <a:off x="2815542" y="3229064"/>
            <a:ext cx="1470744" cy="815604"/>
          </a:xfrm>
          <a:prstGeom prst="rect">
            <a:avLst/>
          </a:prstGeom>
          <a:noFill/>
          <a:ln>
            <a:noFill/>
          </a:ln>
        </p:spPr>
        <p:txBody>
          <a:bodyPr anchorCtr="0" anchor="t" bIns="60950" lIns="121900" spcFirstLastPara="1" rIns="121900" wrap="square" tIns="60950">
            <a:spAutoFit/>
          </a:bodyPr>
          <a:lstStyle/>
          <a:p>
            <a:pPr indent="0" lvl="0" marL="0" marR="0" rtl="0" algn="ctr">
              <a:lnSpc>
                <a:spcPct val="100000"/>
              </a:lnSpc>
              <a:spcBef>
                <a:spcPts val="0"/>
              </a:spcBef>
              <a:spcAft>
                <a:spcPts val="0"/>
              </a:spcAft>
              <a:buClr>
                <a:srgbClr val="000000"/>
              </a:buClr>
              <a:buSzPts val="1500"/>
              <a:buFont typeface="Arial"/>
              <a:buNone/>
            </a:pPr>
            <a:r>
              <a:rPr b="1" i="0" lang="es-PE" sz="1500" u="none" cap="none" strike="noStrike">
                <a:solidFill>
                  <a:schemeClr val="dk1"/>
                </a:solidFill>
                <a:latin typeface="Calibri"/>
                <a:ea typeface="Calibri"/>
                <a:cs typeface="Calibri"/>
                <a:sym typeface="Calibri"/>
              </a:rPr>
              <a:t>No ser víctima, ser responsable</a:t>
            </a:r>
            <a:endParaRPr b="0" i="0" sz="1400" u="none" cap="none" strike="noStrike">
              <a:solidFill>
                <a:srgbClr val="000000"/>
              </a:solidFill>
              <a:latin typeface="Arial"/>
              <a:ea typeface="Arial"/>
              <a:cs typeface="Arial"/>
              <a:sym typeface="Arial"/>
            </a:endParaRPr>
          </a:p>
        </p:txBody>
      </p:sp>
      <p:sp>
        <p:nvSpPr>
          <p:cNvPr id="530" name="Google Shape;530;p46"/>
          <p:cNvSpPr/>
          <p:nvPr/>
        </p:nvSpPr>
        <p:spPr>
          <a:xfrm>
            <a:off x="6776037" y="3229064"/>
            <a:ext cx="1248446" cy="584771"/>
          </a:xfrm>
          <a:prstGeom prst="rect">
            <a:avLst/>
          </a:prstGeom>
          <a:noFill/>
          <a:ln>
            <a:noFill/>
          </a:ln>
        </p:spPr>
        <p:txBody>
          <a:bodyPr anchorCtr="0" anchor="t" bIns="60950" lIns="121900" spcFirstLastPara="1" rIns="121900" wrap="square" tIns="60950">
            <a:spAutoFit/>
          </a:bodyPr>
          <a:lstStyle/>
          <a:p>
            <a:pPr indent="0" lvl="0" marL="0" marR="0" rtl="0" algn="ctr">
              <a:lnSpc>
                <a:spcPct val="100000"/>
              </a:lnSpc>
              <a:spcBef>
                <a:spcPts val="0"/>
              </a:spcBef>
              <a:spcAft>
                <a:spcPts val="0"/>
              </a:spcAft>
              <a:buClr>
                <a:srgbClr val="000000"/>
              </a:buClr>
              <a:buSzPts val="1500"/>
              <a:buFont typeface="Arial"/>
              <a:buNone/>
            </a:pPr>
            <a:r>
              <a:rPr b="1" i="0" lang="es-PE" sz="1500" u="none" cap="none" strike="noStrike">
                <a:solidFill>
                  <a:schemeClr val="dk1"/>
                </a:solidFill>
                <a:latin typeface="Calibri"/>
                <a:ea typeface="Calibri"/>
                <a:cs typeface="Calibri"/>
                <a:sym typeface="Calibri"/>
              </a:rPr>
              <a:t>¡Entrar a la acción!</a:t>
            </a:r>
            <a:endParaRPr b="0" i="0" sz="1400" u="none" cap="none" strike="noStrike">
              <a:solidFill>
                <a:srgbClr val="000000"/>
              </a:solidFill>
              <a:latin typeface="Arial"/>
              <a:ea typeface="Arial"/>
              <a:cs typeface="Arial"/>
              <a:sym typeface="Arial"/>
            </a:endParaRPr>
          </a:p>
        </p:txBody>
      </p:sp>
      <p:sp>
        <p:nvSpPr>
          <p:cNvPr id="531" name="Google Shape;531;p46"/>
          <p:cNvSpPr/>
          <p:nvPr/>
        </p:nvSpPr>
        <p:spPr>
          <a:xfrm>
            <a:off x="4305225" y="1575832"/>
            <a:ext cx="2470812" cy="1446492"/>
          </a:xfrm>
          <a:prstGeom prst="chevron">
            <a:avLst>
              <a:gd fmla="val 29853" name="adj"/>
            </a:avLst>
          </a:prstGeom>
          <a:solidFill>
            <a:srgbClr val="FF9900"/>
          </a:solidFill>
          <a:ln>
            <a:noFill/>
          </a:ln>
        </p:spPr>
        <p:txBody>
          <a:bodyPr anchorCtr="0" anchor="ctr" bIns="121875" lIns="121875" spcFirstLastPara="1" rIns="121875" wrap="square" tIns="121875">
            <a:noAutofit/>
          </a:bodyPr>
          <a:lstStyle/>
          <a:p>
            <a:pPr indent="0" lvl="0" marL="0" marR="0" rtl="0" algn="ctr">
              <a:lnSpc>
                <a:spcPct val="100000"/>
              </a:lnSpc>
              <a:spcBef>
                <a:spcPts val="0"/>
              </a:spcBef>
              <a:spcAft>
                <a:spcPts val="0"/>
              </a:spcAft>
              <a:buClr>
                <a:srgbClr val="000000"/>
              </a:buClr>
              <a:buSzPts val="1500"/>
              <a:buFont typeface="Arial"/>
              <a:buNone/>
            </a:pPr>
            <a:r>
              <a:rPr b="0" i="0" lang="es-PE" sz="1500" u="none" cap="none" strike="noStrike">
                <a:solidFill>
                  <a:schemeClr val="dk1"/>
                </a:solidFill>
                <a:latin typeface="Calibri"/>
                <a:ea typeface="Calibri"/>
                <a:cs typeface="Calibri"/>
                <a:sym typeface="Calibri"/>
              </a:rPr>
              <a:t>Capacidad y creatividad para </a:t>
            </a:r>
            <a:r>
              <a:rPr b="1" i="0" lang="es-PE" sz="1500" u="none" cap="none" strike="noStrike">
                <a:solidFill>
                  <a:schemeClr val="dk1"/>
                </a:solidFill>
                <a:latin typeface="Calibri"/>
                <a:ea typeface="Calibri"/>
                <a:cs typeface="Calibri"/>
                <a:sym typeface="Calibri"/>
              </a:rPr>
              <a:t>RESOLVERLO</a:t>
            </a:r>
            <a:endParaRPr b="0" i="0" sz="1400" u="none" cap="none" strike="noStrike">
              <a:solidFill>
                <a:srgbClr val="000000"/>
              </a:solidFill>
              <a:latin typeface="Arial"/>
              <a:ea typeface="Arial"/>
              <a:cs typeface="Arial"/>
              <a:sym typeface="Arial"/>
            </a:endParaRPr>
          </a:p>
        </p:txBody>
      </p:sp>
      <p:sp>
        <p:nvSpPr>
          <p:cNvPr id="532" name="Google Shape;532;p46"/>
          <p:cNvSpPr/>
          <p:nvPr/>
        </p:nvSpPr>
        <p:spPr>
          <a:xfrm>
            <a:off x="4870589" y="3229064"/>
            <a:ext cx="1254390" cy="1738934"/>
          </a:xfrm>
          <a:prstGeom prst="rect">
            <a:avLst/>
          </a:prstGeom>
          <a:noFill/>
          <a:ln>
            <a:noFill/>
          </a:ln>
        </p:spPr>
        <p:txBody>
          <a:bodyPr anchorCtr="0" anchor="t" bIns="60950" lIns="121900" spcFirstLastPara="1" rIns="121900" wrap="square" tIns="60950">
            <a:spAutoFit/>
          </a:bodyPr>
          <a:lstStyle/>
          <a:p>
            <a:pPr indent="0" lvl="0" marL="0" marR="0" rtl="0" algn="ctr">
              <a:lnSpc>
                <a:spcPct val="100000"/>
              </a:lnSpc>
              <a:spcBef>
                <a:spcPts val="0"/>
              </a:spcBef>
              <a:spcAft>
                <a:spcPts val="0"/>
              </a:spcAft>
              <a:buClr>
                <a:srgbClr val="000000"/>
              </a:buClr>
              <a:buSzPts val="1500"/>
              <a:buFont typeface="Arial"/>
              <a:buNone/>
            </a:pPr>
            <a:r>
              <a:rPr b="1" i="0" lang="es-PE" sz="1500" u="none" cap="none" strike="noStrike">
                <a:solidFill>
                  <a:schemeClr val="dk1"/>
                </a:solidFill>
                <a:latin typeface="Calibri"/>
                <a:ea typeface="Calibri"/>
                <a:cs typeface="Calibri"/>
                <a:sym typeface="Calibri"/>
              </a:rPr>
              <a:t>Tener voluntad firme y saberse capaz de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500"/>
              <a:buFont typeface="Arial"/>
              <a:buNone/>
            </a:pPr>
            <a:r>
              <a:rPr b="1" i="0" lang="es-PE" sz="1500" u="none" cap="none" strike="noStrike">
                <a:solidFill>
                  <a:schemeClr val="dk1"/>
                </a:solidFill>
                <a:latin typeface="Calibri"/>
                <a:ea typeface="Calibri"/>
                <a:cs typeface="Calibri"/>
                <a:sym typeface="Calibri"/>
              </a:rPr>
              <a:t>resolver el problema</a:t>
            </a:r>
            <a:endParaRPr b="0" i="0" sz="1400" u="none" cap="none" strike="noStrike">
              <a:solidFill>
                <a:srgbClr val="000000"/>
              </a:solidFill>
              <a:latin typeface="Arial"/>
              <a:ea typeface="Arial"/>
              <a:cs typeface="Arial"/>
              <a:sym typeface="Arial"/>
            </a:endParaRPr>
          </a:p>
        </p:txBody>
      </p:sp>
      <p:sp>
        <p:nvSpPr>
          <p:cNvPr id="533" name="Google Shape;533;p46"/>
          <p:cNvSpPr txBox="1"/>
          <p:nvPr/>
        </p:nvSpPr>
        <p:spPr>
          <a:xfrm>
            <a:off x="462760" y="997916"/>
            <a:ext cx="7647051" cy="252826"/>
          </a:xfrm>
          <a:prstGeom prst="rect">
            <a:avLst/>
          </a:prstGeom>
          <a:noFill/>
          <a:ln>
            <a:noFill/>
          </a:ln>
        </p:spPr>
        <p:txBody>
          <a:bodyPr anchorCtr="0" anchor="t" bIns="45700" lIns="91425" spcFirstLastPara="1" rIns="91425" wrap="square" tIns="45700">
            <a:spAutoFit/>
          </a:bodyPr>
          <a:lstStyle/>
          <a:p>
            <a:pPr indent="0" lvl="0" marL="0" marR="0" rtl="0" algn="l">
              <a:lnSpc>
                <a:spcPct val="70000"/>
              </a:lnSpc>
              <a:spcBef>
                <a:spcPts val="0"/>
              </a:spcBef>
              <a:spcAft>
                <a:spcPts val="0"/>
              </a:spcAft>
              <a:buClr>
                <a:srgbClr val="000000"/>
              </a:buClr>
              <a:buSzPts val="1400"/>
              <a:buFont typeface="Arial"/>
              <a:buNone/>
            </a:pPr>
            <a:r>
              <a:rPr b="1" i="0" lang="es-PE" sz="1400" u="none" cap="none" strike="noStrike">
                <a:solidFill>
                  <a:schemeClr val="dk1"/>
                </a:solidFill>
                <a:latin typeface="Calibri"/>
                <a:ea typeface="Calibri"/>
                <a:cs typeface="Calibri"/>
                <a:sym typeface="Calibri"/>
              </a:rPr>
              <a:t>CUATRO PASOS PARA GENERAR RESPONSABILIDAD</a:t>
            </a:r>
            <a:endParaRPr b="1" i="0" sz="1400" u="none" cap="none" strike="noStrike">
              <a:solidFill>
                <a:schemeClr val="dk1"/>
              </a:solidFill>
              <a:latin typeface="Calibri"/>
              <a:ea typeface="Calibri"/>
              <a:cs typeface="Calibri"/>
              <a:sym typeface="Calibri"/>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8" name="Shape 538"/>
        <p:cNvGrpSpPr/>
        <p:nvPr/>
      </p:nvGrpSpPr>
      <p:grpSpPr>
        <a:xfrm>
          <a:off x="0" y="0"/>
          <a:ext cx="0" cy="0"/>
          <a:chOff x="0" y="0"/>
          <a:chExt cx="0" cy="0"/>
        </a:xfrm>
      </p:grpSpPr>
      <p:sp>
        <p:nvSpPr>
          <p:cNvPr id="539" name="Google Shape;539;p47"/>
          <p:cNvSpPr/>
          <p:nvPr/>
        </p:nvSpPr>
        <p:spPr>
          <a:xfrm>
            <a:off x="0" y="0"/>
            <a:ext cx="9144000" cy="5715000"/>
          </a:xfrm>
          <a:prstGeom prst="rect">
            <a:avLst/>
          </a:prstGeom>
          <a:solidFill>
            <a:srgbClr val="1F85A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40" name="Google Shape;540;p47"/>
          <p:cNvSpPr/>
          <p:nvPr/>
        </p:nvSpPr>
        <p:spPr>
          <a:xfrm>
            <a:off x="424252" y="3703125"/>
            <a:ext cx="7139426" cy="480131"/>
          </a:xfrm>
          <a:prstGeom prst="rect">
            <a:avLst/>
          </a:prstGeom>
          <a:noFill/>
          <a:ln>
            <a:noFill/>
          </a:ln>
        </p:spPr>
        <p:txBody>
          <a:bodyPr anchorCtr="0" anchor="t" bIns="45700" lIns="91425" spcFirstLastPara="1" rIns="91425" wrap="square" tIns="45700">
            <a:spAutoFit/>
          </a:bodyPr>
          <a:lstStyle/>
          <a:p>
            <a:pPr indent="0" lvl="0" marL="0" marR="0" rtl="0" algn="l">
              <a:lnSpc>
                <a:spcPct val="90000"/>
              </a:lnSpc>
              <a:spcBef>
                <a:spcPts val="0"/>
              </a:spcBef>
              <a:spcAft>
                <a:spcPts val="0"/>
              </a:spcAft>
              <a:buClr>
                <a:srgbClr val="000000"/>
              </a:buClr>
              <a:buSzPts val="2800"/>
              <a:buFont typeface="Arial"/>
              <a:buNone/>
            </a:pPr>
            <a:r>
              <a:rPr b="1" i="0" lang="es-PE" sz="2800" u="none" cap="none" strike="noStrike">
                <a:solidFill>
                  <a:schemeClr val="lt1"/>
                </a:solidFill>
                <a:latin typeface="Calibri"/>
                <a:ea typeface="Calibri"/>
                <a:cs typeface="Calibri"/>
                <a:sym typeface="Calibri"/>
              </a:rPr>
              <a:t>/ FALTA DE ATENCIÓN A LOS RESULTADOS</a:t>
            </a:r>
            <a:endParaRPr b="0" i="0" sz="1400" u="none" cap="none" strike="noStrike">
              <a:solidFill>
                <a:srgbClr val="000000"/>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4" name="Shape 544"/>
        <p:cNvGrpSpPr/>
        <p:nvPr/>
      </p:nvGrpSpPr>
      <p:grpSpPr>
        <a:xfrm>
          <a:off x="0" y="0"/>
          <a:ext cx="0" cy="0"/>
          <a:chOff x="0" y="0"/>
          <a:chExt cx="0" cy="0"/>
        </a:xfrm>
      </p:grpSpPr>
      <p:sp>
        <p:nvSpPr>
          <p:cNvPr id="545" name="Google Shape;545;p48"/>
          <p:cNvSpPr/>
          <p:nvPr/>
        </p:nvSpPr>
        <p:spPr>
          <a:xfrm>
            <a:off x="512023" y="331345"/>
            <a:ext cx="6417283" cy="200055"/>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300"/>
              <a:buFont typeface="Arial"/>
              <a:buNone/>
            </a:pPr>
            <a:r>
              <a:rPr b="0" i="0" lang="es-PE" sz="1300" u="none" cap="none" strike="noStrike">
                <a:solidFill>
                  <a:srgbClr val="438AD7"/>
                </a:solidFill>
                <a:latin typeface="Calibri"/>
                <a:ea typeface="Calibri"/>
                <a:cs typeface="Calibri"/>
                <a:sym typeface="Calibri"/>
              </a:rPr>
              <a:t>/ FALTA DE ATENCIÓN A LOS RESULTADOS</a:t>
            </a:r>
            <a:endParaRPr b="0" i="0" sz="1300" u="none" cap="none" strike="noStrike">
              <a:solidFill>
                <a:srgbClr val="438AD7"/>
              </a:solidFill>
              <a:latin typeface="Calibri"/>
              <a:ea typeface="Calibri"/>
              <a:cs typeface="Calibri"/>
              <a:sym typeface="Calibri"/>
            </a:endParaRPr>
          </a:p>
        </p:txBody>
      </p:sp>
      <p:sp>
        <p:nvSpPr>
          <p:cNvPr id="546" name="Google Shape;546;p48"/>
          <p:cNvSpPr/>
          <p:nvPr/>
        </p:nvSpPr>
        <p:spPr>
          <a:xfrm>
            <a:off x="503238" y="1039813"/>
            <a:ext cx="3874862" cy="3447098"/>
          </a:xfrm>
          <a:prstGeom prst="rect">
            <a:avLst/>
          </a:prstGeom>
          <a:noFill/>
          <a:ln>
            <a:noFill/>
          </a:ln>
        </p:spPr>
        <p:txBody>
          <a:bodyPr anchorCtr="0" anchor="t" bIns="0" lIns="0" spcFirstLastPara="1" rIns="0" wrap="square" tIns="0">
            <a:spAutoFit/>
          </a:bodyPr>
          <a:lstStyle/>
          <a:p>
            <a:pPr indent="-185738" lvl="0" marL="185738" marR="0" rtl="0" algn="l">
              <a:lnSpc>
                <a:spcPct val="100000"/>
              </a:lnSpc>
              <a:spcBef>
                <a:spcPts val="0"/>
              </a:spcBef>
              <a:spcAft>
                <a:spcPts val="0"/>
              </a:spcAft>
              <a:buClr>
                <a:srgbClr val="8660A7"/>
              </a:buClr>
              <a:buSzPts val="1600"/>
              <a:buFont typeface="Arial"/>
              <a:buChar char="•"/>
            </a:pPr>
            <a:r>
              <a:rPr b="0" i="0" lang="es-PE" sz="1600" u="none" cap="none" strike="noStrike">
                <a:solidFill>
                  <a:schemeClr val="dk1"/>
                </a:solidFill>
                <a:latin typeface="Calibri"/>
                <a:ea typeface="Calibri"/>
                <a:cs typeface="Calibri"/>
                <a:sym typeface="Calibri"/>
              </a:rPr>
              <a:t>Una de las disfunciones más grandes de un equipo es que se ocupen de cualquier otra cosa menos de los resultados colectivos.  </a:t>
            </a:r>
            <a:endParaRPr b="0" i="0" sz="1400" u="none" cap="none" strike="noStrike">
              <a:solidFill>
                <a:srgbClr val="000000"/>
              </a:solidFill>
              <a:latin typeface="Arial"/>
              <a:ea typeface="Arial"/>
              <a:cs typeface="Arial"/>
              <a:sym typeface="Arial"/>
            </a:endParaRPr>
          </a:p>
          <a:p>
            <a:pPr indent="-84138" lvl="0" marL="185738" marR="0" rtl="0" algn="l">
              <a:lnSpc>
                <a:spcPct val="100000"/>
              </a:lnSpc>
              <a:spcBef>
                <a:spcPts val="0"/>
              </a:spcBef>
              <a:spcAft>
                <a:spcPts val="0"/>
              </a:spcAft>
              <a:buClr>
                <a:srgbClr val="8660A7"/>
              </a:buClr>
              <a:buSzPts val="1600"/>
              <a:buFont typeface="Arial"/>
              <a:buNone/>
            </a:pPr>
            <a:r>
              <a:t/>
            </a:r>
            <a:endParaRPr b="0" i="0" sz="1600" u="none" cap="none" strike="noStrike">
              <a:solidFill>
                <a:schemeClr val="dk1"/>
              </a:solidFill>
              <a:latin typeface="Calibri"/>
              <a:ea typeface="Calibri"/>
              <a:cs typeface="Calibri"/>
              <a:sym typeface="Calibri"/>
            </a:endParaRPr>
          </a:p>
          <a:p>
            <a:pPr indent="-185738" lvl="0" marL="185738" marR="0" rtl="0" algn="l">
              <a:lnSpc>
                <a:spcPct val="100000"/>
              </a:lnSpc>
              <a:spcBef>
                <a:spcPts val="0"/>
              </a:spcBef>
              <a:spcAft>
                <a:spcPts val="0"/>
              </a:spcAft>
              <a:buClr>
                <a:srgbClr val="8660A7"/>
              </a:buClr>
              <a:buSzPts val="1600"/>
              <a:buFont typeface="Arial"/>
              <a:buChar char="•"/>
            </a:pPr>
            <a:r>
              <a:rPr b="0" i="0" lang="es-PE" sz="1600" u="none" cap="none" strike="noStrike">
                <a:solidFill>
                  <a:schemeClr val="dk1"/>
                </a:solidFill>
                <a:latin typeface="Calibri"/>
                <a:ea typeface="Calibri"/>
                <a:cs typeface="Calibri"/>
                <a:sym typeface="Calibri"/>
              </a:rPr>
              <a:t>Es clave que el equipo tenga la capacidad de centrarse en resultados que estén definidos claramente y que el equipo sea juzgado por su rendimiento.</a:t>
            </a:r>
            <a:endParaRPr b="0" i="0" sz="1400" u="none" cap="none" strike="noStrike">
              <a:solidFill>
                <a:srgbClr val="000000"/>
              </a:solidFill>
              <a:latin typeface="Arial"/>
              <a:ea typeface="Arial"/>
              <a:cs typeface="Arial"/>
              <a:sym typeface="Arial"/>
            </a:endParaRPr>
          </a:p>
          <a:p>
            <a:pPr indent="-84138" lvl="0" marL="185738" marR="0" rtl="0" algn="l">
              <a:lnSpc>
                <a:spcPct val="100000"/>
              </a:lnSpc>
              <a:spcBef>
                <a:spcPts val="0"/>
              </a:spcBef>
              <a:spcAft>
                <a:spcPts val="0"/>
              </a:spcAft>
              <a:buClr>
                <a:srgbClr val="8660A7"/>
              </a:buClr>
              <a:buSzPts val="1600"/>
              <a:buFont typeface="Arial"/>
              <a:buNone/>
            </a:pPr>
            <a:r>
              <a:t/>
            </a:r>
            <a:endParaRPr b="0" i="0" sz="1600" u="none" cap="none" strike="noStrike">
              <a:solidFill>
                <a:schemeClr val="dk1"/>
              </a:solidFill>
              <a:latin typeface="Calibri"/>
              <a:ea typeface="Calibri"/>
              <a:cs typeface="Calibri"/>
              <a:sym typeface="Calibri"/>
            </a:endParaRPr>
          </a:p>
          <a:p>
            <a:pPr indent="-185738" lvl="0" marL="185738" marR="0" rtl="0" algn="l">
              <a:lnSpc>
                <a:spcPct val="100000"/>
              </a:lnSpc>
              <a:spcBef>
                <a:spcPts val="0"/>
              </a:spcBef>
              <a:spcAft>
                <a:spcPts val="0"/>
              </a:spcAft>
              <a:buClr>
                <a:srgbClr val="8660A7"/>
              </a:buClr>
              <a:buSzPts val="1600"/>
              <a:buFont typeface="Arial"/>
              <a:buChar char="•"/>
            </a:pPr>
            <a:r>
              <a:rPr b="0" i="0" lang="es-PE" sz="1600" u="none" cap="none" strike="noStrike">
                <a:solidFill>
                  <a:schemeClr val="dk1"/>
                </a:solidFill>
                <a:latin typeface="Calibri"/>
                <a:ea typeface="Calibri"/>
                <a:cs typeface="Calibri"/>
                <a:sym typeface="Calibri"/>
              </a:rPr>
              <a:t>Es clave que dentro de la organización se especifique lo que se espera lograr en cada uno de los periodos del año y que estas metas sean controladas para dar los resultados deseados. </a:t>
            </a:r>
            <a:endParaRPr b="0" i="0" sz="1600" u="none" cap="none" strike="noStrike">
              <a:solidFill>
                <a:schemeClr val="dk1"/>
              </a:solidFill>
              <a:latin typeface="Calibri"/>
              <a:ea typeface="Calibri"/>
              <a:cs typeface="Calibri"/>
              <a:sym typeface="Calibri"/>
            </a:endParaRPr>
          </a:p>
        </p:txBody>
      </p:sp>
      <p:pic>
        <p:nvPicPr>
          <p:cNvPr id="547" name="Google Shape;547;p48"/>
          <p:cNvPicPr preferRelativeResize="0"/>
          <p:nvPr/>
        </p:nvPicPr>
        <p:blipFill rotWithShape="1">
          <a:blip r:embed="rId3">
            <a:alphaModFix/>
          </a:blip>
          <a:srcRect b="0" l="0" r="0" t="0"/>
          <a:stretch/>
        </p:blipFill>
        <p:spPr>
          <a:xfrm>
            <a:off x="4751388" y="530991"/>
            <a:ext cx="3889375" cy="4666484"/>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1" name="Shape 551"/>
        <p:cNvGrpSpPr/>
        <p:nvPr/>
      </p:nvGrpSpPr>
      <p:grpSpPr>
        <a:xfrm>
          <a:off x="0" y="0"/>
          <a:ext cx="0" cy="0"/>
          <a:chOff x="0" y="0"/>
          <a:chExt cx="0" cy="0"/>
        </a:xfrm>
      </p:grpSpPr>
      <p:sp>
        <p:nvSpPr>
          <p:cNvPr id="552" name="Google Shape;552;p49"/>
          <p:cNvSpPr/>
          <p:nvPr/>
        </p:nvSpPr>
        <p:spPr>
          <a:xfrm>
            <a:off x="512023" y="331345"/>
            <a:ext cx="6417283" cy="200055"/>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300"/>
              <a:buFont typeface="Arial"/>
              <a:buNone/>
            </a:pPr>
            <a:r>
              <a:rPr b="0" i="0" lang="es-PE" sz="1300" u="none" cap="none" strike="noStrike">
                <a:solidFill>
                  <a:srgbClr val="438AD7"/>
                </a:solidFill>
                <a:latin typeface="Calibri"/>
                <a:ea typeface="Calibri"/>
                <a:cs typeface="Calibri"/>
                <a:sym typeface="Calibri"/>
              </a:rPr>
              <a:t>/ FALTA DE ATENCIÓN A LOS RESULTADOS</a:t>
            </a:r>
            <a:endParaRPr b="0" i="0" sz="1300" u="none" cap="none" strike="noStrike">
              <a:solidFill>
                <a:srgbClr val="438AD7"/>
              </a:solidFill>
              <a:latin typeface="Calibri"/>
              <a:ea typeface="Calibri"/>
              <a:cs typeface="Calibri"/>
              <a:sym typeface="Calibri"/>
            </a:endParaRPr>
          </a:p>
        </p:txBody>
      </p:sp>
      <p:sp>
        <p:nvSpPr>
          <p:cNvPr id="553" name="Google Shape;553;p49"/>
          <p:cNvSpPr/>
          <p:nvPr/>
        </p:nvSpPr>
        <p:spPr>
          <a:xfrm>
            <a:off x="517752" y="912813"/>
            <a:ext cx="3874862" cy="4078039"/>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500"/>
              <a:buFont typeface="Arial"/>
              <a:buNone/>
            </a:pPr>
            <a:r>
              <a:rPr b="1" i="0" lang="es-PE" sz="1500" u="none" cap="none" strike="noStrike">
                <a:solidFill>
                  <a:schemeClr val="dk1"/>
                </a:solidFill>
                <a:latin typeface="Calibri"/>
                <a:ea typeface="Calibri"/>
                <a:cs typeface="Calibri"/>
                <a:sym typeface="Calibri"/>
              </a:rPr>
              <a:t>RESULTADOS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1200"/>
              </a:spcBef>
              <a:spcAft>
                <a:spcPts val="0"/>
              </a:spcAft>
              <a:buClr>
                <a:srgbClr val="000000"/>
              </a:buClr>
              <a:buSzPts val="1500"/>
              <a:buFont typeface="Arial"/>
              <a:buNone/>
            </a:pPr>
            <a:r>
              <a:rPr b="1" i="0" lang="es-PE" sz="1500" u="none" cap="none" strike="noStrike">
                <a:solidFill>
                  <a:srgbClr val="262626"/>
                </a:solidFill>
                <a:latin typeface="Calibri"/>
                <a:ea typeface="Calibri"/>
                <a:cs typeface="Calibri"/>
                <a:sym typeface="Calibri"/>
              </a:rPr>
              <a:t>Un equipo que se enfoca en los resultados colectivos: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262626"/>
              </a:solidFill>
              <a:latin typeface="Calibri"/>
              <a:ea typeface="Calibri"/>
              <a:cs typeface="Calibri"/>
              <a:sym typeface="Calibri"/>
            </a:endParaRPr>
          </a:p>
          <a:p>
            <a:pPr indent="-185738" lvl="0" marL="185738" marR="0" rtl="0" algn="l">
              <a:lnSpc>
                <a:spcPct val="100000"/>
              </a:lnSpc>
              <a:spcBef>
                <a:spcPts val="0"/>
              </a:spcBef>
              <a:spcAft>
                <a:spcPts val="0"/>
              </a:spcAft>
              <a:buClr>
                <a:srgbClr val="8660A7"/>
              </a:buClr>
              <a:buSzPts val="1500"/>
              <a:buFont typeface="Arial"/>
              <a:buChar char="•"/>
            </a:pPr>
            <a:r>
              <a:rPr b="0" i="0" lang="es-PE" sz="1500" u="none" cap="none" strike="noStrike">
                <a:solidFill>
                  <a:schemeClr val="dk1"/>
                </a:solidFill>
                <a:latin typeface="Calibri"/>
                <a:ea typeface="Calibri"/>
                <a:cs typeface="Calibri"/>
                <a:sym typeface="Calibri"/>
              </a:rPr>
              <a:t>Busca retener a los colaboradores orientados </a:t>
            </a:r>
            <a:br>
              <a:rPr b="0" i="0" lang="es-PE" sz="1500" u="none" cap="none" strike="noStrike">
                <a:solidFill>
                  <a:schemeClr val="dk1"/>
                </a:solidFill>
                <a:latin typeface="Calibri"/>
                <a:ea typeface="Calibri"/>
                <a:cs typeface="Calibri"/>
                <a:sym typeface="Calibri"/>
              </a:rPr>
            </a:br>
            <a:r>
              <a:rPr b="0" i="0" lang="es-PE" sz="1500" u="none" cap="none" strike="noStrike">
                <a:solidFill>
                  <a:schemeClr val="dk1"/>
                </a:solidFill>
                <a:latin typeface="Calibri"/>
                <a:ea typeface="Calibri"/>
                <a:cs typeface="Calibri"/>
                <a:sym typeface="Calibri"/>
              </a:rPr>
              <a:t>al logro.</a:t>
            </a:r>
            <a:endParaRPr b="0" i="0" sz="1400" u="none" cap="none" strike="noStrike">
              <a:solidFill>
                <a:srgbClr val="000000"/>
              </a:solidFill>
              <a:latin typeface="Arial"/>
              <a:ea typeface="Arial"/>
              <a:cs typeface="Arial"/>
              <a:sym typeface="Arial"/>
            </a:endParaRPr>
          </a:p>
          <a:p>
            <a:pPr indent="-185738" lvl="0" marL="185738" marR="0" rtl="0" algn="l">
              <a:lnSpc>
                <a:spcPct val="100000"/>
              </a:lnSpc>
              <a:spcBef>
                <a:spcPts val="0"/>
              </a:spcBef>
              <a:spcAft>
                <a:spcPts val="0"/>
              </a:spcAft>
              <a:buClr>
                <a:srgbClr val="000000"/>
              </a:buClr>
              <a:buSzPts val="1500"/>
              <a:buFont typeface="Arial"/>
              <a:buNone/>
            </a:pPr>
            <a:r>
              <a:t/>
            </a:r>
            <a:endParaRPr b="0" i="0" sz="1500" u="none" cap="none" strike="noStrike">
              <a:solidFill>
                <a:schemeClr val="dk1"/>
              </a:solidFill>
              <a:latin typeface="Calibri"/>
              <a:ea typeface="Calibri"/>
              <a:cs typeface="Calibri"/>
              <a:sym typeface="Calibri"/>
            </a:endParaRPr>
          </a:p>
          <a:p>
            <a:pPr indent="-185738" lvl="0" marL="185738" marR="0" rtl="0" algn="l">
              <a:lnSpc>
                <a:spcPct val="100000"/>
              </a:lnSpc>
              <a:spcBef>
                <a:spcPts val="0"/>
              </a:spcBef>
              <a:spcAft>
                <a:spcPts val="0"/>
              </a:spcAft>
              <a:buClr>
                <a:srgbClr val="8660A7"/>
              </a:buClr>
              <a:buSzPts val="1500"/>
              <a:buFont typeface="Arial"/>
              <a:buChar char="•"/>
            </a:pPr>
            <a:r>
              <a:rPr b="0" i="0" lang="es-PE" sz="1500" u="none" cap="none" strike="noStrike">
                <a:solidFill>
                  <a:schemeClr val="dk1"/>
                </a:solidFill>
                <a:latin typeface="Calibri"/>
                <a:ea typeface="Calibri"/>
                <a:cs typeface="Calibri"/>
                <a:sym typeface="Calibri"/>
              </a:rPr>
              <a:t>Logra trabajar más en equipo.</a:t>
            </a:r>
            <a:endParaRPr b="0" i="0" sz="1400" u="none" cap="none" strike="noStrike">
              <a:solidFill>
                <a:srgbClr val="000000"/>
              </a:solidFill>
              <a:latin typeface="Arial"/>
              <a:ea typeface="Arial"/>
              <a:cs typeface="Arial"/>
              <a:sym typeface="Arial"/>
            </a:endParaRPr>
          </a:p>
          <a:p>
            <a:pPr indent="-185738" lvl="0" marL="185738" marR="0" rtl="0" algn="l">
              <a:lnSpc>
                <a:spcPct val="100000"/>
              </a:lnSpc>
              <a:spcBef>
                <a:spcPts val="0"/>
              </a:spcBef>
              <a:spcAft>
                <a:spcPts val="0"/>
              </a:spcAft>
              <a:buClr>
                <a:srgbClr val="000000"/>
              </a:buClr>
              <a:buSzPts val="1500"/>
              <a:buFont typeface="Arial"/>
              <a:buNone/>
            </a:pPr>
            <a:r>
              <a:t/>
            </a:r>
            <a:endParaRPr b="0" i="0" sz="1500" u="none" cap="none" strike="noStrike">
              <a:solidFill>
                <a:schemeClr val="dk1"/>
              </a:solidFill>
              <a:latin typeface="Calibri"/>
              <a:ea typeface="Calibri"/>
              <a:cs typeface="Calibri"/>
              <a:sym typeface="Calibri"/>
            </a:endParaRPr>
          </a:p>
          <a:p>
            <a:pPr indent="-185738" lvl="0" marL="185738" marR="0" rtl="0" algn="l">
              <a:lnSpc>
                <a:spcPct val="100000"/>
              </a:lnSpc>
              <a:spcBef>
                <a:spcPts val="0"/>
              </a:spcBef>
              <a:spcAft>
                <a:spcPts val="0"/>
              </a:spcAft>
              <a:buClr>
                <a:srgbClr val="8660A7"/>
              </a:buClr>
              <a:buSzPts val="1500"/>
              <a:buFont typeface="Arial"/>
              <a:buChar char="•"/>
            </a:pPr>
            <a:r>
              <a:rPr b="0" i="0" lang="es-PE" sz="1500" u="none" cap="none" strike="noStrike">
                <a:solidFill>
                  <a:schemeClr val="dk1"/>
                </a:solidFill>
                <a:latin typeface="Calibri"/>
                <a:ea typeface="Calibri"/>
                <a:cs typeface="Calibri"/>
                <a:sym typeface="Calibri"/>
              </a:rPr>
              <a:t>No se distraiga de la meta.</a:t>
            </a:r>
            <a:endParaRPr b="0" i="0" sz="1400" u="none" cap="none" strike="noStrike">
              <a:solidFill>
                <a:srgbClr val="000000"/>
              </a:solidFill>
              <a:latin typeface="Arial"/>
              <a:ea typeface="Arial"/>
              <a:cs typeface="Arial"/>
              <a:sym typeface="Arial"/>
            </a:endParaRPr>
          </a:p>
          <a:p>
            <a:pPr indent="-90488" lvl="0" marL="185738" marR="0" rtl="0" algn="l">
              <a:lnSpc>
                <a:spcPct val="100000"/>
              </a:lnSpc>
              <a:spcBef>
                <a:spcPts val="0"/>
              </a:spcBef>
              <a:spcAft>
                <a:spcPts val="0"/>
              </a:spcAft>
              <a:buClr>
                <a:srgbClr val="8660A7"/>
              </a:buClr>
              <a:buSzPts val="1500"/>
              <a:buFont typeface="Arial"/>
              <a:buNone/>
            </a:pPr>
            <a:r>
              <a:t/>
            </a:r>
            <a:endParaRPr b="0" i="0" sz="1500" u="none" cap="none" strike="noStrike">
              <a:solidFill>
                <a:schemeClr val="dk1"/>
              </a:solidFill>
              <a:latin typeface="Calibri"/>
              <a:ea typeface="Calibri"/>
              <a:cs typeface="Calibri"/>
              <a:sym typeface="Calibri"/>
            </a:endParaRPr>
          </a:p>
          <a:p>
            <a:pPr indent="-185738" lvl="0" marL="185738" marR="0" rtl="0" algn="l">
              <a:lnSpc>
                <a:spcPct val="100000"/>
              </a:lnSpc>
              <a:spcBef>
                <a:spcPts val="0"/>
              </a:spcBef>
              <a:spcAft>
                <a:spcPts val="0"/>
              </a:spcAft>
              <a:buClr>
                <a:srgbClr val="8660A7"/>
              </a:buClr>
              <a:buSzPts val="1500"/>
              <a:buFont typeface="Arial"/>
              <a:buChar char="•"/>
            </a:pPr>
            <a:r>
              <a:rPr b="0" i="0" lang="es-PE" sz="1500" u="none" cap="none" strike="noStrike">
                <a:solidFill>
                  <a:schemeClr val="dk1"/>
                </a:solidFill>
                <a:latin typeface="Calibri"/>
                <a:ea typeface="Calibri"/>
                <a:cs typeface="Calibri"/>
                <a:sym typeface="Calibri"/>
              </a:rPr>
              <a:t>Saca el máximo provecho del esfuerzo que pone cada miembro del equipo en el logro de la meta colectiva.</a:t>
            </a:r>
            <a:endParaRPr b="0" i="0" sz="1400" u="none" cap="none" strike="noStrike">
              <a:solidFill>
                <a:srgbClr val="000000"/>
              </a:solidFill>
              <a:latin typeface="Arial"/>
              <a:ea typeface="Arial"/>
              <a:cs typeface="Arial"/>
              <a:sym typeface="Arial"/>
            </a:endParaRPr>
          </a:p>
          <a:p>
            <a:pPr indent="-185738" lvl="0" marL="185738" marR="0" rtl="0" algn="l">
              <a:lnSpc>
                <a:spcPct val="100000"/>
              </a:lnSpc>
              <a:spcBef>
                <a:spcPts val="0"/>
              </a:spcBef>
              <a:spcAft>
                <a:spcPts val="0"/>
              </a:spcAft>
              <a:buClr>
                <a:srgbClr val="000000"/>
              </a:buClr>
              <a:buSzPts val="1500"/>
              <a:buFont typeface="Arial"/>
              <a:buNone/>
            </a:pPr>
            <a:r>
              <a:t/>
            </a:r>
            <a:endParaRPr b="0" i="0" sz="1500" u="none" cap="none" strike="noStrike">
              <a:solidFill>
                <a:schemeClr val="dk1"/>
              </a:solidFill>
              <a:latin typeface="Calibri"/>
              <a:ea typeface="Calibri"/>
              <a:cs typeface="Calibri"/>
              <a:sym typeface="Calibri"/>
            </a:endParaRPr>
          </a:p>
          <a:p>
            <a:pPr indent="-185738" lvl="0" marL="185738" marR="0" rtl="0" algn="l">
              <a:lnSpc>
                <a:spcPct val="100000"/>
              </a:lnSpc>
              <a:spcBef>
                <a:spcPts val="0"/>
              </a:spcBef>
              <a:spcAft>
                <a:spcPts val="0"/>
              </a:spcAft>
              <a:buClr>
                <a:srgbClr val="8660A7"/>
              </a:buClr>
              <a:buSzPts val="1500"/>
              <a:buFont typeface="Arial"/>
              <a:buChar char="•"/>
            </a:pPr>
            <a:r>
              <a:rPr b="0" i="0" lang="es-PE" sz="1500" u="none" cap="none" strike="noStrike">
                <a:solidFill>
                  <a:schemeClr val="dk1"/>
                </a:solidFill>
                <a:latin typeface="Calibri"/>
                <a:ea typeface="Calibri"/>
                <a:cs typeface="Calibri"/>
                <a:sym typeface="Calibri"/>
              </a:rPr>
              <a:t>Sabe disfrutar el éxito del logro y sabe generar aprendizajes en el fallo.</a:t>
            </a:r>
            <a:endParaRPr b="0" i="0" sz="1500" u="none" cap="none" strike="noStrike">
              <a:solidFill>
                <a:schemeClr val="dk1"/>
              </a:solidFill>
              <a:latin typeface="Calibri"/>
              <a:ea typeface="Calibri"/>
              <a:cs typeface="Calibri"/>
              <a:sym typeface="Calibri"/>
            </a:endParaRPr>
          </a:p>
        </p:txBody>
      </p:sp>
      <p:pic>
        <p:nvPicPr>
          <p:cNvPr id="554" name="Google Shape;554;p49"/>
          <p:cNvPicPr preferRelativeResize="0"/>
          <p:nvPr/>
        </p:nvPicPr>
        <p:blipFill rotWithShape="1">
          <a:blip r:embed="rId3">
            <a:alphaModFix/>
          </a:blip>
          <a:srcRect b="0" l="0" r="0" t="0"/>
          <a:stretch/>
        </p:blipFill>
        <p:spPr>
          <a:xfrm>
            <a:off x="4751388" y="530991"/>
            <a:ext cx="3889375" cy="466648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 name="Shape 54"/>
        <p:cNvGrpSpPr/>
        <p:nvPr/>
      </p:nvGrpSpPr>
      <p:grpSpPr>
        <a:xfrm>
          <a:off x="0" y="0"/>
          <a:ext cx="0" cy="0"/>
          <a:chOff x="0" y="0"/>
          <a:chExt cx="0" cy="0"/>
        </a:xfrm>
      </p:grpSpPr>
      <p:sp>
        <p:nvSpPr>
          <p:cNvPr id="55" name="Google Shape;55;p5"/>
          <p:cNvSpPr/>
          <p:nvPr/>
        </p:nvSpPr>
        <p:spPr>
          <a:xfrm>
            <a:off x="512023" y="331345"/>
            <a:ext cx="6417283" cy="200055"/>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300"/>
              <a:buFont typeface="Arial"/>
              <a:buNone/>
            </a:pPr>
            <a:r>
              <a:rPr b="0" i="0" lang="es-PE" sz="1300" u="none" cap="none" strike="noStrike">
                <a:solidFill>
                  <a:srgbClr val="438AD7"/>
                </a:solidFill>
                <a:latin typeface="Calibri"/>
                <a:ea typeface="Calibri"/>
                <a:cs typeface="Calibri"/>
                <a:sym typeface="Calibri"/>
              </a:rPr>
              <a:t>/ LAS CINCO DISFUNCIONES QUE ATRAVIESA UN EQUIPO</a:t>
            </a:r>
            <a:endParaRPr b="0" i="0" sz="1300" u="none" cap="none" strike="noStrike">
              <a:solidFill>
                <a:srgbClr val="438AD7"/>
              </a:solidFill>
              <a:latin typeface="Calibri"/>
              <a:ea typeface="Calibri"/>
              <a:cs typeface="Calibri"/>
              <a:sym typeface="Calibri"/>
            </a:endParaRPr>
          </a:p>
        </p:txBody>
      </p:sp>
      <p:grpSp>
        <p:nvGrpSpPr>
          <p:cNvPr id="56" name="Google Shape;56;p5"/>
          <p:cNvGrpSpPr/>
          <p:nvPr/>
        </p:nvGrpSpPr>
        <p:grpSpPr>
          <a:xfrm>
            <a:off x="4349419" y="761471"/>
            <a:ext cx="4235510" cy="4329112"/>
            <a:chOff x="3889763" y="870800"/>
            <a:chExt cx="4235510" cy="4329112"/>
          </a:xfrm>
        </p:grpSpPr>
        <p:pic>
          <p:nvPicPr>
            <p:cNvPr id="57" name="Google Shape;57;p5"/>
            <p:cNvPicPr preferRelativeResize="0"/>
            <p:nvPr/>
          </p:nvPicPr>
          <p:blipFill rotWithShape="1">
            <a:blip r:embed="rId3">
              <a:alphaModFix/>
            </a:blip>
            <a:srcRect b="0" l="0" r="0" t="0"/>
            <a:stretch/>
          </p:blipFill>
          <p:spPr>
            <a:xfrm>
              <a:off x="3889763" y="870800"/>
              <a:ext cx="4235510" cy="4329112"/>
            </a:xfrm>
            <a:prstGeom prst="rect">
              <a:avLst/>
            </a:prstGeom>
            <a:noFill/>
            <a:ln>
              <a:noFill/>
            </a:ln>
          </p:spPr>
        </p:pic>
        <p:sp>
          <p:nvSpPr>
            <p:cNvPr id="58" name="Google Shape;58;p5"/>
            <p:cNvSpPr/>
            <p:nvPr/>
          </p:nvSpPr>
          <p:spPr>
            <a:xfrm>
              <a:off x="5336542" y="4726832"/>
              <a:ext cx="1272228" cy="193899"/>
            </a:xfrm>
            <a:prstGeom prst="rect">
              <a:avLst/>
            </a:prstGeom>
            <a:noFill/>
            <a:ln>
              <a:noFill/>
            </a:ln>
          </p:spPr>
          <p:txBody>
            <a:bodyPr anchorCtr="0" anchor="t" bIns="0" lIns="0" spcFirstLastPara="1" rIns="0" wrap="square" tIns="0">
              <a:spAutoFit/>
            </a:bodyPr>
            <a:lstStyle/>
            <a:p>
              <a:pPr indent="0" lvl="0" marL="0" marR="0" rtl="0" algn="ctr">
                <a:lnSpc>
                  <a:spcPct val="90000"/>
                </a:lnSpc>
                <a:spcBef>
                  <a:spcPts val="0"/>
                </a:spcBef>
                <a:spcAft>
                  <a:spcPts val="0"/>
                </a:spcAft>
                <a:buClr>
                  <a:srgbClr val="000000"/>
                </a:buClr>
                <a:buSzPts val="1400"/>
                <a:buFont typeface="Arial"/>
                <a:buNone/>
              </a:pPr>
              <a:r>
                <a:rPr b="1" i="0" lang="es-PE" sz="1400" u="none" cap="none" strike="noStrike">
                  <a:solidFill>
                    <a:schemeClr val="lt1"/>
                  </a:solidFill>
                  <a:latin typeface="Calibri"/>
                  <a:ea typeface="Calibri"/>
                  <a:cs typeface="Calibri"/>
                  <a:sym typeface="Calibri"/>
                </a:rPr>
                <a:t>DISFUNCIÓN 1</a:t>
              </a:r>
              <a:endParaRPr b="1" i="0" sz="2000" u="none" cap="none" strike="noStrike">
                <a:solidFill>
                  <a:schemeClr val="lt1"/>
                </a:solidFill>
                <a:latin typeface="Calibri"/>
                <a:ea typeface="Calibri"/>
                <a:cs typeface="Calibri"/>
                <a:sym typeface="Calibri"/>
              </a:endParaRPr>
            </a:p>
          </p:txBody>
        </p:sp>
      </p:grpSp>
      <p:pic>
        <p:nvPicPr>
          <p:cNvPr id="59" name="Google Shape;59;p5"/>
          <p:cNvPicPr preferRelativeResize="0"/>
          <p:nvPr/>
        </p:nvPicPr>
        <p:blipFill rotWithShape="1">
          <a:blip r:embed="rId4">
            <a:alphaModFix/>
          </a:blip>
          <a:srcRect b="0" l="0" r="0" t="0"/>
          <a:stretch/>
        </p:blipFill>
        <p:spPr>
          <a:xfrm>
            <a:off x="207113" y="4264154"/>
            <a:ext cx="4364887" cy="979711"/>
          </a:xfrm>
          <a:prstGeom prst="rect">
            <a:avLst/>
          </a:prstGeom>
          <a:noFill/>
          <a:ln>
            <a:noFill/>
          </a:ln>
        </p:spPr>
      </p:pic>
      <p:sp>
        <p:nvSpPr>
          <p:cNvPr id="60" name="Google Shape;60;p5"/>
          <p:cNvSpPr/>
          <p:nvPr/>
        </p:nvSpPr>
        <p:spPr>
          <a:xfrm>
            <a:off x="353469" y="4572310"/>
            <a:ext cx="3718422" cy="409599"/>
          </a:xfrm>
          <a:prstGeom prst="rect">
            <a:avLst/>
          </a:prstGeom>
          <a:noFill/>
          <a:ln>
            <a:noFill/>
          </a:ln>
        </p:spPr>
        <p:txBody>
          <a:bodyPr anchorCtr="0" anchor="t" bIns="0" lIns="0" spcFirstLastPara="1" rIns="0" wrap="square" tIns="0">
            <a:spAutoFit/>
          </a:bodyPr>
          <a:lstStyle/>
          <a:p>
            <a:pPr indent="0" lvl="0" marL="0" marR="0" rtl="0" algn="l">
              <a:lnSpc>
                <a:spcPct val="80000"/>
              </a:lnSpc>
              <a:spcBef>
                <a:spcPts val="0"/>
              </a:spcBef>
              <a:spcAft>
                <a:spcPts val="0"/>
              </a:spcAft>
              <a:buClr>
                <a:srgbClr val="000000"/>
              </a:buClr>
              <a:buSzPts val="1100"/>
              <a:buFont typeface="Arial"/>
              <a:buNone/>
            </a:pPr>
            <a:r>
              <a:rPr b="1" i="0" lang="es-PE" sz="1100" u="none" cap="none" strike="noStrike">
                <a:solidFill>
                  <a:schemeClr val="dk1"/>
                </a:solidFill>
                <a:latin typeface="Calibri"/>
                <a:ea typeface="Calibri"/>
                <a:cs typeface="Calibri"/>
                <a:sym typeface="Calibri"/>
              </a:rPr>
              <a:t>Falta de confianza: </a:t>
            </a:r>
            <a:r>
              <a:rPr b="0" i="0" lang="es-PE" sz="1100" u="none" cap="none" strike="noStrike">
                <a:solidFill>
                  <a:schemeClr val="dk1"/>
                </a:solidFill>
                <a:latin typeface="Calibri"/>
                <a:ea typeface="Calibri"/>
                <a:cs typeface="Calibri"/>
                <a:sym typeface="Calibri"/>
              </a:rPr>
              <a:t>Miedo a mostrarse vulnerable ante los miembros del equipo impide la construcción de relaciones de confianza entre ellos.</a:t>
            </a:r>
            <a:endParaRPr b="0" i="0" sz="1400" u="none" cap="none" strike="noStrike">
              <a:solidFill>
                <a:srgbClr val="000000"/>
              </a:solidFill>
              <a:latin typeface="Arial"/>
              <a:ea typeface="Arial"/>
              <a:cs typeface="Arial"/>
              <a:sym typeface="Arial"/>
            </a:endParaRPr>
          </a:p>
        </p:txBody>
      </p:sp>
      <p:pic>
        <p:nvPicPr>
          <p:cNvPr id="61" name="Google Shape;61;p5"/>
          <p:cNvPicPr preferRelativeResize="0"/>
          <p:nvPr/>
        </p:nvPicPr>
        <p:blipFill rotWithShape="1">
          <a:blip r:embed="rId5">
            <a:alphaModFix/>
          </a:blip>
          <a:srcRect b="0" l="0" r="0" t="0"/>
          <a:stretch/>
        </p:blipFill>
        <p:spPr>
          <a:xfrm>
            <a:off x="506216" y="3450510"/>
            <a:ext cx="4595419" cy="932803"/>
          </a:xfrm>
          <a:prstGeom prst="rect">
            <a:avLst/>
          </a:prstGeom>
          <a:noFill/>
          <a:ln>
            <a:noFill/>
          </a:ln>
        </p:spPr>
      </p:pic>
      <p:sp>
        <p:nvSpPr>
          <p:cNvPr id="62" name="Google Shape;62;p5"/>
          <p:cNvSpPr/>
          <p:nvPr/>
        </p:nvSpPr>
        <p:spPr>
          <a:xfrm>
            <a:off x="578697" y="3808116"/>
            <a:ext cx="3993303" cy="274242"/>
          </a:xfrm>
          <a:prstGeom prst="rect">
            <a:avLst/>
          </a:prstGeom>
          <a:noFill/>
          <a:ln>
            <a:noFill/>
          </a:ln>
        </p:spPr>
        <p:txBody>
          <a:bodyPr anchorCtr="0" anchor="t" bIns="0" lIns="0" spcFirstLastPara="1" rIns="0" wrap="square" tIns="0">
            <a:spAutoFit/>
          </a:bodyPr>
          <a:lstStyle/>
          <a:p>
            <a:pPr indent="0" lvl="0" marL="0" marR="0" rtl="0" algn="l">
              <a:lnSpc>
                <a:spcPct val="80000"/>
              </a:lnSpc>
              <a:spcBef>
                <a:spcPts val="0"/>
              </a:spcBef>
              <a:spcAft>
                <a:spcPts val="0"/>
              </a:spcAft>
              <a:buClr>
                <a:srgbClr val="000000"/>
              </a:buClr>
              <a:buSzPts val="1100"/>
              <a:buFont typeface="Arial"/>
              <a:buNone/>
            </a:pPr>
            <a:r>
              <a:rPr b="1" i="0" lang="es-PE" sz="1100" u="none" cap="none" strike="noStrike">
                <a:solidFill>
                  <a:schemeClr val="dk1"/>
                </a:solidFill>
                <a:latin typeface="Calibri"/>
                <a:ea typeface="Calibri"/>
                <a:cs typeface="Calibri"/>
                <a:sym typeface="Calibri"/>
              </a:rPr>
              <a:t>Miedo al conflicto: </a:t>
            </a:r>
            <a:r>
              <a:rPr b="0" i="0" lang="es-PE" sz="1100" u="none" cap="none" strike="noStrike">
                <a:solidFill>
                  <a:schemeClr val="dk1"/>
                </a:solidFill>
                <a:latin typeface="Calibri"/>
                <a:ea typeface="Calibri"/>
                <a:cs typeface="Calibri"/>
                <a:sym typeface="Calibri"/>
              </a:rPr>
              <a:t>El deseo de mantener una armonía artificial bloquea la aparición de conflictos productivos.</a:t>
            </a:r>
            <a:endParaRPr b="0" i="0" sz="1400" u="none" cap="none" strike="noStrike">
              <a:solidFill>
                <a:srgbClr val="000000"/>
              </a:solidFill>
              <a:latin typeface="Arial"/>
              <a:ea typeface="Arial"/>
              <a:cs typeface="Arial"/>
              <a:sym typeface="Arial"/>
            </a:endParaRPr>
          </a:p>
        </p:txBody>
      </p:sp>
      <p:pic>
        <p:nvPicPr>
          <p:cNvPr id="63" name="Google Shape;63;p5"/>
          <p:cNvPicPr preferRelativeResize="0"/>
          <p:nvPr/>
        </p:nvPicPr>
        <p:blipFill rotWithShape="1">
          <a:blip r:embed="rId6">
            <a:alphaModFix/>
          </a:blip>
          <a:srcRect b="0" l="0" r="0" t="0"/>
          <a:stretch/>
        </p:blipFill>
        <p:spPr>
          <a:xfrm>
            <a:off x="654341" y="2748171"/>
            <a:ext cx="4681747" cy="885011"/>
          </a:xfrm>
          <a:prstGeom prst="rect">
            <a:avLst/>
          </a:prstGeom>
          <a:noFill/>
          <a:ln>
            <a:noFill/>
          </a:ln>
        </p:spPr>
      </p:pic>
      <p:sp>
        <p:nvSpPr>
          <p:cNvPr id="64" name="Google Shape;64;p5"/>
          <p:cNvSpPr/>
          <p:nvPr/>
        </p:nvSpPr>
        <p:spPr>
          <a:xfrm>
            <a:off x="766277" y="3076291"/>
            <a:ext cx="3906370" cy="274242"/>
          </a:xfrm>
          <a:prstGeom prst="rect">
            <a:avLst/>
          </a:prstGeom>
          <a:noFill/>
          <a:ln>
            <a:noFill/>
          </a:ln>
        </p:spPr>
        <p:txBody>
          <a:bodyPr anchorCtr="0" anchor="t" bIns="0" lIns="0" spcFirstLastPara="1" rIns="0" wrap="square" tIns="0">
            <a:spAutoFit/>
          </a:bodyPr>
          <a:lstStyle/>
          <a:p>
            <a:pPr indent="0" lvl="0" marL="0" marR="0" rtl="0" algn="l">
              <a:lnSpc>
                <a:spcPct val="80000"/>
              </a:lnSpc>
              <a:spcBef>
                <a:spcPts val="0"/>
              </a:spcBef>
              <a:spcAft>
                <a:spcPts val="0"/>
              </a:spcAft>
              <a:buClr>
                <a:srgbClr val="000000"/>
              </a:buClr>
              <a:buSzPts val="1100"/>
              <a:buFont typeface="Arial"/>
              <a:buNone/>
            </a:pPr>
            <a:r>
              <a:rPr b="1" i="0" lang="es-PE" sz="1100" u="none" cap="none" strike="noStrike">
                <a:solidFill>
                  <a:schemeClr val="dk1"/>
                </a:solidFill>
                <a:latin typeface="Calibri"/>
                <a:ea typeface="Calibri"/>
                <a:cs typeface="Calibri"/>
                <a:sym typeface="Calibri"/>
              </a:rPr>
              <a:t>Falta de compromiso:</a:t>
            </a:r>
            <a:r>
              <a:rPr b="0" i="0" lang="es-PE" sz="1100" u="none" cap="none" strike="noStrike">
                <a:solidFill>
                  <a:schemeClr val="dk1"/>
                </a:solidFill>
                <a:latin typeface="Calibri"/>
                <a:ea typeface="Calibri"/>
                <a:cs typeface="Calibri"/>
                <a:sym typeface="Calibri"/>
              </a:rPr>
              <a:t> La falta de claridad impide al equipo la toma de decisiones a las que adherirse.</a:t>
            </a:r>
            <a:endParaRPr b="0" i="0" sz="1400" u="none" cap="none" strike="noStrike">
              <a:solidFill>
                <a:srgbClr val="000000"/>
              </a:solidFill>
              <a:latin typeface="Arial"/>
              <a:ea typeface="Arial"/>
              <a:cs typeface="Arial"/>
              <a:sym typeface="Arial"/>
            </a:endParaRPr>
          </a:p>
        </p:txBody>
      </p:sp>
      <p:pic>
        <p:nvPicPr>
          <p:cNvPr id="65" name="Google Shape;65;p5"/>
          <p:cNvPicPr preferRelativeResize="0"/>
          <p:nvPr/>
        </p:nvPicPr>
        <p:blipFill rotWithShape="1">
          <a:blip r:embed="rId7">
            <a:alphaModFix/>
          </a:blip>
          <a:srcRect b="0" l="0" r="0" t="0"/>
          <a:stretch/>
        </p:blipFill>
        <p:spPr>
          <a:xfrm>
            <a:off x="836180" y="1961692"/>
            <a:ext cx="4858044" cy="932803"/>
          </a:xfrm>
          <a:prstGeom prst="rect">
            <a:avLst/>
          </a:prstGeom>
          <a:noFill/>
          <a:ln>
            <a:noFill/>
          </a:ln>
        </p:spPr>
      </p:pic>
      <p:sp>
        <p:nvSpPr>
          <p:cNvPr id="66" name="Google Shape;66;p5"/>
          <p:cNvSpPr/>
          <p:nvPr/>
        </p:nvSpPr>
        <p:spPr>
          <a:xfrm>
            <a:off x="1027297" y="2246402"/>
            <a:ext cx="3938985" cy="409664"/>
          </a:xfrm>
          <a:prstGeom prst="rect">
            <a:avLst/>
          </a:prstGeom>
          <a:noFill/>
          <a:ln>
            <a:noFill/>
          </a:ln>
        </p:spPr>
        <p:txBody>
          <a:bodyPr anchorCtr="0" anchor="t" bIns="0" lIns="0" spcFirstLastPara="1" rIns="0" wrap="square" tIns="0">
            <a:spAutoFit/>
          </a:bodyPr>
          <a:lstStyle/>
          <a:p>
            <a:pPr indent="0" lvl="0" marL="0" marR="0" rtl="0" algn="l">
              <a:lnSpc>
                <a:spcPct val="80000"/>
              </a:lnSpc>
              <a:spcBef>
                <a:spcPts val="0"/>
              </a:spcBef>
              <a:spcAft>
                <a:spcPts val="0"/>
              </a:spcAft>
              <a:buClr>
                <a:srgbClr val="000000"/>
              </a:buClr>
              <a:buSzPts val="1100"/>
              <a:buFont typeface="Arial"/>
              <a:buNone/>
            </a:pPr>
            <a:r>
              <a:rPr b="1" i="0" lang="es-PE" sz="1100" u="none" cap="none" strike="noStrike">
                <a:solidFill>
                  <a:schemeClr val="dk1"/>
                </a:solidFill>
                <a:latin typeface="Calibri"/>
                <a:ea typeface="Calibri"/>
                <a:cs typeface="Calibri"/>
                <a:sym typeface="Calibri"/>
              </a:rPr>
              <a:t>Evitar responsabilidad: </a:t>
            </a:r>
            <a:r>
              <a:rPr b="0" i="0" lang="es-PE" sz="1100" u="none" cap="none" strike="noStrike">
                <a:solidFill>
                  <a:schemeClr val="dk1"/>
                </a:solidFill>
                <a:latin typeface="Calibri"/>
                <a:ea typeface="Calibri"/>
                <a:cs typeface="Calibri"/>
                <a:sym typeface="Calibri"/>
              </a:rPr>
              <a:t>Necesidad de evitar situaciones incómodas les impide responsabilizarse de sus comportamientos y de su desempeño.</a:t>
            </a:r>
            <a:endParaRPr b="0" i="0" sz="1400" u="none" cap="none" strike="noStrike">
              <a:solidFill>
                <a:srgbClr val="000000"/>
              </a:solidFill>
              <a:latin typeface="Arial"/>
              <a:ea typeface="Arial"/>
              <a:cs typeface="Arial"/>
              <a:sym typeface="Arial"/>
            </a:endParaRPr>
          </a:p>
        </p:txBody>
      </p:sp>
      <p:pic>
        <p:nvPicPr>
          <p:cNvPr id="67" name="Google Shape;67;p5"/>
          <p:cNvPicPr preferRelativeResize="0"/>
          <p:nvPr/>
        </p:nvPicPr>
        <p:blipFill rotWithShape="1">
          <a:blip r:embed="rId8">
            <a:alphaModFix/>
          </a:blip>
          <a:srcRect b="0" l="0" r="0" t="0"/>
          <a:stretch/>
        </p:blipFill>
        <p:spPr>
          <a:xfrm>
            <a:off x="1025183" y="1101052"/>
            <a:ext cx="5077468" cy="1028700"/>
          </a:xfrm>
          <a:prstGeom prst="rect">
            <a:avLst/>
          </a:prstGeom>
          <a:noFill/>
          <a:ln>
            <a:noFill/>
          </a:ln>
        </p:spPr>
      </p:pic>
      <p:sp>
        <p:nvSpPr>
          <p:cNvPr id="68" name="Google Shape;68;p5"/>
          <p:cNvSpPr/>
          <p:nvPr/>
        </p:nvSpPr>
        <p:spPr>
          <a:xfrm>
            <a:off x="1169145" y="1441913"/>
            <a:ext cx="4166943" cy="446854"/>
          </a:xfrm>
          <a:prstGeom prst="rect">
            <a:avLst/>
          </a:prstGeom>
          <a:noFill/>
          <a:ln>
            <a:noFill/>
          </a:ln>
        </p:spPr>
        <p:txBody>
          <a:bodyPr anchorCtr="0" anchor="t" bIns="0" lIns="0" spcFirstLastPara="1" rIns="0" wrap="square" tIns="0">
            <a:spAutoFit/>
          </a:bodyPr>
          <a:lstStyle/>
          <a:p>
            <a:pPr indent="0" lvl="0" marL="0" marR="0" rtl="0" algn="l">
              <a:lnSpc>
                <a:spcPct val="80000"/>
              </a:lnSpc>
              <a:spcBef>
                <a:spcPts val="0"/>
              </a:spcBef>
              <a:spcAft>
                <a:spcPts val="0"/>
              </a:spcAft>
              <a:buClr>
                <a:srgbClr val="000000"/>
              </a:buClr>
              <a:buSzPts val="1200"/>
              <a:buFont typeface="Arial"/>
              <a:buNone/>
            </a:pPr>
            <a:r>
              <a:rPr b="1" i="0" lang="es-PE" sz="1200" u="none" cap="none" strike="noStrike">
                <a:solidFill>
                  <a:schemeClr val="dk1"/>
                </a:solidFill>
                <a:latin typeface="Calibri"/>
                <a:ea typeface="Calibri"/>
                <a:cs typeface="Calibri"/>
                <a:sym typeface="Calibri"/>
              </a:rPr>
              <a:t>Falta de atención a los resultados: </a:t>
            </a:r>
            <a:r>
              <a:rPr b="0" i="0" lang="es-PE" sz="1200" u="none" cap="none" strike="noStrike">
                <a:solidFill>
                  <a:schemeClr val="dk1"/>
                </a:solidFill>
                <a:latin typeface="Calibri"/>
                <a:ea typeface="Calibri"/>
                <a:cs typeface="Calibri"/>
                <a:sym typeface="Calibri"/>
              </a:rPr>
              <a:t>La carrera para conseguir el estatus personal y las metas individuales impide el enfoque hacia el éxito colectivo.</a:t>
            </a:r>
            <a:endParaRPr b="0" i="0" sz="1400" u="none" cap="none" strike="noStrike">
              <a:solidFill>
                <a:srgbClr val="000000"/>
              </a:solidFill>
              <a:latin typeface="Arial"/>
              <a:ea typeface="Arial"/>
              <a:cs typeface="Arial"/>
              <a:sym typeface="Arial"/>
            </a:endParaRPr>
          </a:p>
        </p:txBody>
      </p:sp>
      <p:sp>
        <p:nvSpPr>
          <p:cNvPr id="69" name="Google Shape;69;p5"/>
          <p:cNvSpPr/>
          <p:nvPr/>
        </p:nvSpPr>
        <p:spPr>
          <a:xfrm>
            <a:off x="5796198" y="3819961"/>
            <a:ext cx="1272228" cy="193899"/>
          </a:xfrm>
          <a:prstGeom prst="rect">
            <a:avLst/>
          </a:prstGeom>
          <a:noFill/>
          <a:ln>
            <a:noFill/>
          </a:ln>
        </p:spPr>
        <p:txBody>
          <a:bodyPr anchorCtr="0" anchor="t" bIns="0" lIns="0" spcFirstLastPara="1" rIns="0" wrap="square" tIns="0">
            <a:spAutoFit/>
          </a:bodyPr>
          <a:lstStyle/>
          <a:p>
            <a:pPr indent="0" lvl="0" marL="0" marR="0" rtl="0" algn="ctr">
              <a:lnSpc>
                <a:spcPct val="90000"/>
              </a:lnSpc>
              <a:spcBef>
                <a:spcPts val="0"/>
              </a:spcBef>
              <a:spcAft>
                <a:spcPts val="0"/>
              </a:spcAft>
              <a:buClr>
                <a:srgbClr val="000000"/>
              </a:buClr>
              <a:buSzPts val="1400"/>
              <a:buFont typeface="Arial"/>
              <a:buNone/>
            </a:pPr>
            <a:r>
              <a:rPr b="1" i="0" lang="es-PE" sz="1400" u="none" cap="none" strike="noStrike">
                <a:solidFill>
                  <a:schemeClr val="lt1"/>
                </a:solidFill>
                <a:latin typeface="Calibri"/>
                <a:ea typeface="Calibri"/>
                <a:cs typeface="Calibri"/>
                <a:sym typeface="Calibri"/>
              </a:rPr>
              <a:t>DISFUNCIÓN 2</a:t>
            </a:r>
            <a:endParaRPr b="1" i="0" sz="2000" u="none" cap="none" strike="noStrike">
              <a:solidFill>
                <a:schemeClr val="lt1"/>
              </a:solidFill>
              <a:latin typeface="Calibri"/>
              <a:ea typeface="Calibri"/>
              <a:cs typeface="Calibri"/>
              <a:sym typeface="Calibri"/>
            </a:endParaRPr>
          </a:p>
        </p:txBody>
      </p:sp>
      <p:sp>
        <p:nvSpPr>
          <p:cNvPr id="70" name="Google Shape;70;p5"/>
          <p:cNvSpPr/>
          <p:nvPr/>
        </p:nvSpPr>
        <p:spPr>
          <a:xfrm>
            <a:off x="5796198" y="3104637"/>
            <a:ext cx="1272228" cy="193899"/>
          </a:xfrm>
          <a:prstGeom prst="rect">
            <a:avLst/>
          </a:prstGeom>
          <a:noFill/>
          <a:ln>
            <a:noFill/>
          </a:ln>
        </p:spPr>
        <p:txBody>
          <a:bodyPr anchorCtr="0" anchor="t" bIns="0" lIns="0" spcFirstLastPara="1" rIns="0" wrap="square" tIns="0">
            <a:spAutoFit/>
          </a:bodyPr>
          <a:lstStyle/>
          <a:p>
            <a:pPr indent="0" lvl="0" marL="0" marR="0" rtl="0" algn="ctr">
              <a:lnSpc>
                <a:spcPct val="90000"/>
              </a:lnSpc>
              <a:spcBef>
                <a:spcPts val="0"/>
              </a:spcBef>
              <a:spcAft>
                <a:spcPts val="0"/>
              </a:spcAft>
              <a:buClr>
                <a:srgbClr val="000000"/>
              </a:buClr>
              <a:buSzPts val="1400"/>
              <a:buFont typeface="Arial"/>
              <a:buNone/>
            </a:pPr>
            <a:r>
              <a:rPr b="1" i="0" lang="es-PE" sz="1400" u="none" cap="none" strike="noStrike">
                <a:solidFill>
                  <a:schemeClr val="lt1"/>
                </a:solidFill>
                <a:latin typeface="Calibri"/>
                <a:ea typeface="Calibri"/>
                <a:cs typeface="Calibri"/>
                <a:sym typeface="Calibri"/>
              </a:rPr>
              <a:t>DISFUNCIÓN 3</a:t>
            </a:r>
            <a:endParaRPr b="1" i="0" sz="2000" u="none" cap="none" strike="noStrike">
              <a:solidFill>
                <a:schemeClr val="lt1"/>
              </a:solidFill>
              <a:latin typeface="Calibri"/>
              <a:ea typeface="Calibri"/>
              <a:cs typeface="Calibri"/>
              <a:sym typeface="Calibri"/>
            </a:endParaRPr>
          </a:p>
        </p:txBody>
      </p:sp>
      <p:sp>
        <p:nvSpPr>
          <p:cNvPr id="71" name="Google Shape;71;p5"/>
          <p:cNvSpPr/>
          <p:nvPr/>
        </p:nvSpPr>
        <p:spPr>
          <a:xfrm>
            <a:off x="5796909" y="2462167"/>
            <a:ext cx="1272228" cy="193899"/>
          </a:xfrm>
          <a:prstGeom prst="rect">
            <a:avLst/>
          </a:prstGeom>
          <a:noFill/>
          <a:ln>
            <a:noFill/>
          </a:ln>
        </p:spPr>
        <p:txBody>
          <a:bodyPr anchorCtr="0" anchor="t" bIns="0" lIns="0" spcFirstLastPara="1" rIns="0" wrap="square" tIns="0">
            <a:spAutoFit/>
          </a:bodyPr>
          <a:lstStyle/>
          <a:p>
            <a:pPr indent="0" lvl="0" marL="0" marR="0" rtl="0" algn="ctr">
              <a:lnSpc>
                <a:spcPct val="90000"/>
              </a:lnSpc>
              <a:spcBef>
                <a:spcPts val="0"/>
              </a:spcBef>
              <a:spcAft>
                <a:spcPts val="0"/>
              </a:spcAft>
              <a:buClr>
                <a:srgbClr val="000000"/>
              </a:buClr>
              <a:buSzPts val="1400"/>
              <a:buFont typeface="Arial"/>
              <a:buNone/>
            </a:pPr>
            <a:r>
              <a:rPr b="1" i="0" lang="es-PE" sz="1400" u="none" cap="none" strike="noStrike">
                <a:solidFill>
                  <a:schemeClr val="lt1"/>
                </a:solidFill>
                <a:latin typeface="Calibri"/>
                <a:ea typeface="Calibri"/>
                <a:cs typeface="Calibri"/>
                <a:sym typeface="Calibri"/>
              </a:rPr>
              <a:t>DISFUNCIÓN 4</a:t>
            </a:r>
            <a:endParaRPr b="1" i="0" sz="2000" u="none" cap="none" strike="noStrike">
              <a:solidFill>
                <a:schemeClr val="lt1"/>
              </a:solidFill>
              <a:latin typeface="Calibri"/>
              <a:ea typeface="Calibri"/>
              <a:cs typeface="Calibri"/>
              <a:sym typeface="Calibri"/>
            </a:endParaRPr>
          </a:p>
        </p:txBody>
      </p:sp>
      <p:sp>
        <p:nvSpPr>
          <p:cNvPr id="72" name="Google Shape;72;p5"/>
          <p:cNvSpPr/>
          <p:nvPr/>
        </p:nvSpPr>
        <p:spPr>
          <a:xfrm>
            <a:off x="5796198" y="1641882"/>
            <a:ext cx="1272228" cy="193899"/>
          </a:xfrm>
          <a:prstGeom prst="rect">
            <a:avLst/>
          </a:prstGeom>
          <a:noFill/>
          <a:ln>
            <a:noFill/>
          </a:ln>
        </p:spPr>
        <p:txBody>
          <a:bodyPr anchorCtr="0" anchor="t" bIns="0" lIns="0" spcFirstLastPara="1" rIns="0" wrap="square" tIns="0">
            <a:spAutoFit/>
          </a:bodyPr>
          <a:lstStyle/>
          <a:p>
            <a:pPr indent="0" lvl="0" marL="0" marR="0" rtl="0" algn="ctr">
              <a:lnSpc>
                <a:spcPct val="90000"/>
              </a:lnSpc>
              <a:spcBef>
                <a:spcPts val="0"/>
              </a:spcBef>
              <a:spcAft>
                <a:spcPts val="0"/>
              </a:spcAft>
              <a:buClr>
                <a:srgbClr val="000000"/>
              </a:buClr>
              <a:buSzPts val="1400"/>
              <a:buFont typeface="Arial"/>
              <a:buNone/>
            </a:pPr>
            <a:r>
              <a:rPr b="1" i="0" lang="es-PE" sz="1400" u="none" cap="none" strike="noStrike">
                <a:solidFill>
                  <a:schemeClr val="lt1"/>
                </a:solidFill>
                <a:latin typeface="Calibri"/>
                <a:ea typeface="Calibri"/>
                <a:cs typeface="Calibri"/>
                <a:sym typeface="Calibri"/>
              </a:rPr>
              <a:t>DISF. 5</a:t>
            </a:r>
            <a:endParaRPr b="1" i="0" sz="2000" u="none" cap="none" strike="noStrike">
              <a:solidFill>
                <a:schemeClr val="lt1"/>
              </a:solidFill>
              <a:latin typeface="Calibri"/>
              <a:ea typeface="Calibri"/>
              <a:cs typeface="Calibri"/>
              <a:sym typeface="Calibri"/>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8" name="Shape 558"/>
        <p:cNvGrpSpPr/>
        <p:nvPr/>
      </p:nvGrpSpPr>
      <p:grpSpPr>
        <a:xfrm>
          <a:off x="0" y="0"/>
          <a:ext cx="0" cy="0"/>
          <a:chOff x="0" y="0"/>
          <a:chExt cx="0" cy="0"/>
        </a:xfrm>
      </p:grpSpPr>
      <p:sp>
        <p:nvSpPr>
          <p:cNvPr id="559" name="Google Shape;559;p50"/>
          <p:cNvSpPr/>
          <p:nvPr/>
        </p:nvSpPr>
        <p:spPr>
          <a:xfrm>
            <a:off x="512023" y="331345"/>
            <a:ext cx="6417283" cy="200055"/>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300"/>
              <a:buFont typeface="Arial"/>
              <a:buNone/>
            </a:pPr>
            <a:r>
              <a:rPr b="0" i="0" lang="es-PE" sz="1300" u="none" cap="none" strike="noStrike">
                <a:solidFill>
                  <a:srgbClr val="438AD7"/>
                </a:solidFill>
                <a:latin typeface="Calibri"/>
                <a:ea typeface="Calibri"/>
                <a:cs typeface="Calibri"/>
                <a:sym typeface="Calibri"/>
              </a:rPr>
              <a:t>/ FALTA DE ATENCIÓN A LOS RESULTADOS</a:t>
            </a:r>
            <a:endParaRPr b="0" i="0" sz="1300" u="none" cap="none" strike="noStrike">
              <a:solidFill>
                <a:srgbClr val="438AD7"/>
              </a:solidFill>
              <a:latin typeface="Calibri"/>
              <a:ea typeface="Calibri"/>
              <a:cs typeface="Calibri"/>
              <a:sym typeface="Calibri"/>
            </a:endParaRPr>
          </a:p>
        </p:txBody>
      </p:sp>
      <p:sp>
        <p:nvSpPr>
          <p:cNvPr id="560" name="Google Shape;560;p50"/>
          <p:cNvSpPr/>
          <p:nvPr/>
        </p:nvSpPr>
        <p:spPr>
          <a:xfrm>
            <a:off x="517751" y="1236663"/>
            <a:ext cx="3656316" cy="2708434"/>
          </a:xfrm>
          <a:prstGeom prst="rect">
            <a:avLst/>
          </a:prstGeom>
          <a:noFill/>
          <a:ln>
            <a:noFill/>
          </a:ln>
        </p:spPr>
        <p:txBody>
          <a:bodyPr anchorCtr="0" anchor="t" bIns="0" lIns="0" spcFirstLastPara="1" rIns="0" wrap="square" tIns="0">
            <a:spAutoFit/>
          </a:bodyPr>
          <a:lstStyle/>
          <a:p>
            <a:pPr indent="-285750" lvl="0" marL="285750" marR="0" rtl="0" algn="l">
              <a:lnSpc>
                <a:spcPct val="100000"/>
              </a:lnSpc>
              <a:spcBef>
                <a:spcPts val="0"/>
              </a:spcBef>
              <a:spcAft>
                <a:spcPts val="0"/>
              </a:spcAft>
              <a:buClr>
                <a:schemeClr val="dk1"/>
              </a:buClr>
              <a:buSzPts val="1600"/>
              <a:buFont typeface="Arial"/>
              <a:buChar char="•"/>
            </a:pPr>
            <a:r>
              <a:rPr b="0" i="0" lang="es-PE" sz="1600" u="none" cap="none" strike="noStrike">
                <a:solidFill>
                  <a:schemeClr val="dk1"/>
                </a:solidFill>
                <a:latin typeface="Calibri"/>
                <a:ea typeface="Calibri"/>
                <a:cs typeface="Calibri"/>
                <a:sym typeface="Calibri"/>
              </a:rPr>
              <a:t>Cuando el colaborador pone el foco en el desarrollo de su propia carrera pierde de vista la capacidad de alcanzar los resultados del equipo. </a:t>
            </a:r>
            <a:endParaRPr b="0" i="0" sz="1400" u="none" cap="none" strike="noStrike">
              <a:solidFill>
                <a:srgbClr val="000000"/>
              </a:solidFill>
              <a:latin typeface="Arial"/>
              <a:ea typeface="Arial"/>
              <a:cs typeface="Arial"/>
              <a:sym typeface="Arial"/>
            </a:endParaRPr>
          </a:p>
          <a:p>
            <a:pPr indent="-184150" lvl="0" marL="285750" marR="0" rtl="0" algn="l">
              <a:lnSpc>
                <a:spcPct val="100000"/>
              </a:lnSpc>
              <a:spcBef>
                <a:spcPts val="0"/>
              </a:spcBef>
              <a:spcAft>
                <a:spcPts val="0"/>
              </a:spcAft>
              <a:buClr>
                <a:schemeClr val="dk1"/>
              </a:buClr>
              <a:buSzPts val="1600"/>
              <a:buFont typeface="Arial"/>
              <a:buNone/>
            </a:pPr>
            <a:r>
              <a:t/>
            </a:r>
            <a:endParaRPr b="0" i="0" sz="1600" u="none" cap="none" strike="noStrike">
              <a:solidFill>
                <a:schemeClr val="dk1"/>
              </a:solidFill>
              <a:latin typeface="Calibri"/>
              <a:ea typeface="Calibri"/>
              <a:cs typeface="Calibri"/>
              <a:sym typeface="Calibri"/>
            </a:endParaRPr>
          </a:p>
          <a:p>
            <a:pPr indent="-285750" lvl="0" marL="285750" marR="0" rtl="0" algn="l">
              <a:lnSpc>
                <a:spcPct val="100000"/>
              </a:lnSpc>
              <a:spcBef>
                <a:spcPts val="0"/>
              </a:spcBef>
              <a:spcAft>
                <a:spcPts val="0"/>
              </a:spcAft>
              <a:buClr>
                <a:schemeClr val="dk1"/>
              </a:buClr>
              <a:buSzPts val="1600"/>
              <a:buFont typeface="Arial"/>
              <a:buChar char="•"/>
            </a:pPr>
            <a:r>
              <a:rPr b="0" i="0" lang="es-PE" sz="1600" u="none" cap="none" strike="noStrike">
                <a:solidFill>
                  <a:schemeClr val="dk1"/>
                </a:solidFill>
                <a:latin typeface="Calibri"/>
                <a:ea typeface="Calibri"/>
                <a:cs typeface="Calibri"/>
                <a:sym typeface="Calibri"/>
              </a:rPr>
              <a:t>Aunque es natural que todos los seres humanos tengan una tendencia por la auto-conservación, </a:t>
            </a:r>
            <a:r>
              <a:rPr b="1" i="0" lang="es-PE" sz="1600" u="none" cap="none" strike="noStrike">
                <a:solidFill>
                  <a:schemeClr val="dk1"/>
                </a:solidFill>
                <a:latin typeface="Calibri"/>
                <a:ea typeface="Calibri"/>
                <a:cs typeface="Calibri"/>
                <a:sym typeface="Calibri"/>
              </a:rPr>
              <a:t>un equipo funcional debe hacer que los resultados colectivos del equipo sean prioritarios frente a las metas individuales.</a:t>
            </a:r>
            <a:endParaRPr b="1" i="0" sz="1600" u="none" cap="none" strike="noStrike">
              <a:solidFill>
                <a:schemeClr val="dk1"/>
              </a:solidFill>
              <a:latin typeface="Calibri"/>
              <a:ea typeface="Calibri"/>
              <a:cs typeface="Calibri"/>
              <a:sym typeface="Calibri"/>
            </a:endParaRPr>
          </a:p>
        </p:txBody>
      </p:sp>
      <p:pic>
        <p:nvPicPr>
          <p:cNvPr id="561" name="Google Shape;561;p50"/>
          <p:cNvPicPr preferRelativeResize="0"/>
          <p:nvPr/>
        </p:nvPicPr>
        <p:blipFill rotWithShape="1">
          <a:blip r:embed="rId3">
            <a:alphaModFix/>
          </a:blip>
          <a:srcRect b="0" l="0" r="0" t="0"/>
          <a:stretch/>
        </p:blipFill>
        <p:spPr>
          <a:xfrm>
            <a:off x="4751388" y="0"/>
            <a:ext cx="4392612" cy="571500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5" name="Shape 565"/>
        <p:cNvGrpSpPr/>
        <p:nvPr/>
      </p:nvGrpSpPr>
      <p:grpSpPr>
        <a:xfrm>
          <a:off x="0" y="0"/>
          <a:ext cx="0" cy="0"/>
          <a:chOff x="0" y="0"/>
          <a:chExt cx="0" cy="0"/>
        </a:xfrm>
      </p:grpSpPr>
      <p:sp>
        <p:nvSpPr>
          <p:cNvPr id="566" name="Google Shape;566;p51"/>
          <p:cNvSpPr/>
          <p:nvPr/>
        </p:nvSpPr>
        <p:spPr>
          <a:xfrm>
            <a:off x="512023" y="331345"/>
            <a:ext cx="6417283" cy="200055"/>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300"/>
              <a:buFont typeface="Arial"/>
              <a:buNone/>
            </a:pPr>
            <a:r>
              <a:rPr b="0" i="0" lang="es-PE" sz="1300" u="none" cap="none" strike="noStrike">
                <a:solidFill>
                  <a:srgbClr val="438AD7"/>
                </a:solidFill>
                <a:latin typeface="Calibri"/>
                <a:ea typeface="Calibri"/>
                <a:cs typeface="Calibri"/>
                <a:sym typeface="Calibri"/>
              </a:rPr>
              <a:t>/ FALTA DE ATENCIÓN A LOS RESULTADOS</a:t>
            </a:r>
            <a:endParaRPr b="0" i="0" sz="1300" u="none" cap="none" strike="noStrike">
              <a:solidFill>
                <a:srgbClr val="438AD7"/>
              </a:solidFill>
              <a:latin typeface="Calibri"/>
              <a:ea typeface="Calibri"/>
              <a:cs typeface="Calibri"/>
              <a:sym typeface="Calibri"/>
            </a:endParaRPr>
          </a:p>
        </p:txBody>
      </p:sp>
      <p:sp>
        <p:nvSpPr>
          <p:cNvPr id="567" name="Google Shape;567;p51"/>
          <p:cNvSpPr/>
          <p:nvPr/>
        </p:nvSpPr>
        <p:spPr>
          <a:xfrm>
            <a:off x="512023" y="858507"/>
            <a:ext cx="7524630" cy="183384"/>
          </a:xfrm>
          <a:prstGeom prst="rect">
            <a:avLst/>
          </a:prstGeom>
          <a:noFill/>
          <a:ln>
            <a:noFill/>
          </a:ln>
        </p:spPr>
        <p:txBody>
          <a:bodyPr anchorCtr="0" anchor="t" bIns="0" lIns="0" spcFirstLastPara="1" rIns="0" wrap="square" tIns="0">
            <a:spAutoFit/>
          </a:bodyPr>
          <a:lstStyle/>
          <a:p>
            <a:pPr indent="0" lvl="0" marL="0" marR="0" rtl="0" algn="l">
              <a:lnSpc>
                <a:spcPct val="70000"/>
              </a:lnSpc>
              <a:spcBef>
                <a:spcPts val="0"/>
              </a:spcBef>
              <a:spcAft>
                <a:spcPts val="0"/>
              </a:spcAft>
              <a:buClr>
                <a:srgbClr val="000000"/>
              </a:buClr>
              <a:buSzPts val="1600"/>
              <a:buFont typeface="Arial"/>
              <a:buNone/>
            </a:pPr>
            <a:r>
              <a:rPr b="1" i="0" lang="es-PE" sz="1600" u="none" cap="none" strike="noStrike">
                <a:solidFill>
                  <a:schemeClr val="dk1"/>
                </a:solidFill>
                <a:latin typeface="Calibri"/>
                <a:ea typeface="Calibri"/>
                <a:cs typeface="Calibri"/>
                <a:sym typeface="Calibri"/>
              </a:rPr>
              <a:t>DISTRACCIONES PARA NO LOGRAR LOS RESULTADOS</a:t>
            </a:r>
            <a:endParaRPr b="1" i="0" sz="1600" u="none" cap="none" strike="noStrike">
              <a:solidFill>
                <a:schemeClr val="dk1"/>
              </a:solidFill>
              <a:latin typeface="Calibri"/>
              <a:ea typeface="Calibri"/>
              <a:cs typeface="Calibri"/>
              <a:sym typeface="Calibri"/>
            </a:endParaRPr>
          </a:p>
        </p:txBody>
      </p:sp>
      <p:sp>
        <p:nvSpPr>
          <p:cNvPr id="568" name="Google Shape;568;p51"/>
          <p:cNvSpPr/>
          <p:nvPr/>
        </p:nvSpPr>
        <p:spPr>
          <a:xfrm>
            <a:off x="517751" y="1327142"/>
            <a:ext cx="8123011" cy="2862322"/>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600"/>
              <a:buFont typeface="Arial"/>
              <a:buNone/>
            </a:pPr>
            <a:r>
              <a:rPr b="1" i="0" lang="es-PE" sz="1600" u="none" cap="none" strike="noStrike">
                <a:solidFill>
                  <a:schemeClr val="dk1"/>
                </a:solidFill>
                <a:latin typeface="Calibri"/>
                <a:ea typeface="Calibri"/>
                <a:cs typeface="Calibri"/>
                <a:sym typeface="Calibri"/>
              </a:rPr>
              <a:t>DISTRACCIÓN #1: EGO</a:t>
            </a:r>
            <a:endParaRPr b="0" i="0" sz="1400" u="none" cap="none" strike="noStrike">
              <a:solidFill>
                <a:srgbClr val="000000"/>
              </a:solidFill>
              <a:latin typeface="Arial"/>
              <a:ea typeface="Arial"/>
              <a:cs typeface="Arial"/>
              <a:sym typeface="Arial"/>
            </a:endParaRPr>
          </a:p>
          <a:p>
            <a:pPr indent="-184150" lvl="0" marL="184150" marR="0" rtl="0" algn="l">
              <a:lnSpc>
                <a:spcPct val="100000"/>
              </a:lnSpc>
              <a:spcBef>
                <a:spcPts val="1200"/>
              </a:spcBef>
              <a:spcAft>
                <a:spcPts val="0"/>
              </a:spcAft>
              <a:buClr>
                <a:srgbClr val="8660A7"/>
              </a:buClr>
              <a:buSzPts val="1600"/>
              <a:buFont typeface="Arial"/>
              <a:buChar char="•"/>
            </a:pPr>
            <a:r>
              <a:rPr b="0" i="0" lang="es-PE" sz="1600" u="none" cap="none" strike="noStrike">
                <a:solidFill>
                  <a:schemeClr val="dk1"/>
                </a:solidFill>
                <a:latin typeface="Calibri"/>
                <a:ea typeface="Calibri"/>
                <a:cs typeface="Calibri"/>
                <a:sym typeface="Calibri"/>
              </a:rPr>
              <a:t>Siempre buscamos ganar como individuos primero, es nuestro sentido de supervivencia.</a:t>
            </a:r>
            <a:endParaRPr b="0" i="0" sz="1400" u="none" cap="none" strike="noStrike">
              <a:solidFill>
                <a:srgbClr val="000000"/>
              </a:solidFill>
              <a:latin typeface="Arial"/>
              <a:ea typeface="Arial"/>
              <a:cs typeface="Arial"/>
              <a:sym typeface="Arial"/>
            </a:endParaRPr>
          </a:p>
          <a:p>
            <a:pPr indent="-82550" lvl="0" marL="184150" marR="0" rtl="0" algn="l">
              <a:lnSpc>
                <a:spcPct val="100000"/>
              </a:lnSpc>
              <a:spcBef>
                <a:spcPts val="0"/>
              </a:spcBef>
              <a:spcAft>
                <a:spcPts val="0"/>
              </a:spcAft>
              <a:buClr>
                <a:srgbClr val="8660A7"/>
              </a:buClr>
              <a:buSzPts val="1600"/>
              <a:buFont typeface="Arial"/>
              <a:buNone/>
            </a:pPr>
            <a:r>
              <a:t/>
            </a:r>
            <a:endParaRPr b="0" i="0" sz="1600" u="none" cap="none" strike="noStrike">
              <a:solidFill>
                <a:schemeClr val="dk1"/>
              </a:solidFill>
              <a:latin typeface="Calibri"/>
              <a:ea typeface="Calibri"/>
              <a:cs typeface="Calibri"/>
              <a:sym typeface="Calibri"/>
            </a:endParaRPr>
          </a:p>
          <a:p>
            <a:pPr indent="-184150" lvl="0" marL="184150" marR="0" rtl="0" algn="l">
              <a:lnSpc>
                <a:spcPct val="100000"/>
              </a:lnSpc>
              <a:spcBef>
                <a:spcPts val="0"/>
              </a:spcBef>
              <a:spcAft>
                <a:spcPts val="0"/>
              </a:spcAft>
              <a:buClr>
                <a:srgbClr val="8660A7"/>
              </a:buClr>
              <a:buSzPts val="1600"/>
              <a:buFont typeface="Arial"/>
              <a:buChar char="•"/>
            </a:pPr>
            <a:r>
              <a:rPr b="0" i="0" lang="es-PE" sz="1600" u="none" cap="none" strike="noStrike">
                <a:solidFill>
                  <a:schemeClr val="dk1"/>
                </a:solidFill>
                <a:latin typeface="Calibri"/>
                <a:ea typeface="Calibri"/>
                <a:cs typeface="Calibri"/>
                <a:sym typeface="Calibri"/>
              </a:rPr>
              <a:t>En las empresas a veces los resultados de la compañía no se están dando, pero hay gerentes que se contentan con que su área si esté alcanzando los resultados.</a:t>
            </a:r>
            <a:endParaRPr b="0" i="0" sz="1400" u="none" cap="none" strike="noStrike">
              <a:solidFill>
                <a:srgbClr val="000000"/>
              </a:solidFill>
              <a:latin typeface="Arial"/>
              <a:ea typeface="Arial"/>
              <a:cs typeface="Arial"/>
              <a:sym typeface="Arial"/>
            </a:endParaRPr>
          </a:p>
          <a:p>
            <a:pPr indent="-82550" lvl="0" marL="184150" marR="0" rtl="0" algn="l">
              <a:lnSpc>
                <a:spcPct val="100000"/>
              </a:lnSpc>
              <a:spcBef>
                <a:spcPts val="0"/>
              </a:spcBef>
              <a:spcAft>
                <a:spcPts val="0"/>
              </a:spcAft>
              <a:buClr>
                <a:srgbClr val="8660A7"/>
              </a:buClr>
              <a:buSzPts val="1600"/>
              <a:buFont typeface="Arial"/>
              <a:buNone/>
            </a:pPr>
            <a:r>
              <a:t/>
            </a:r>
            <a:endParaRPr b="0" i="0" sz="1600" u="none" cap="none" strike="noStrike">
              <a:solidFill>
                <a:schemeClr val="dk1"/>
              </a:solidFill>
              <a:latin typeface="Calibri"/>
              <a:ea typeface="Calibri"/>
              <a:cs typeface="Calibri"/>
              <a:sym typeface="Calibri"/>
            </a:endParaRPr>
          </a:p>
          <a:p>
            <a:pPr indent="-184150" lvl="0" marL="184150" marR="0" rtl="0" algn="l">
              <a:lnSpc>
                <a:spcPct val="100000"/>
              </a:lnSpc>
              <a:spcBef>
                <a:spcPts val="0"/>
              </a:spcBef>
              <a:spcAft>
                <a:spcPts val="0"/>
              </a:spcAft>
              <a:buClr>
                <a:srgbClr val="8660A7"/>
              </a:buClr>
              <a:buSzPts val="1600"/>
              <a:buFont typeface="Arial"/>
              <a:buChar char="•"/>
            </a:pPr>
            <a:r>
              <a:rPr b="0" i="0" lang="es-PE" sz="1600" u="none" cap="none" strike="noStrike">
                <a:solidFill>
                  <a:schemeClr val="dk1"/>
                </a:solidFill>
                <a:latin typeface="Calibri"/>
                <a:ea typeface="Calibri"/>
                <a:cs typeface="Calibri"/>
                <a:sym typeface="Calibri"/>
              </a:rPr>
              <a:t>Esta es una de las cosas que separa los equipos de alto rendimiento de los que no lo son: nadie está feliz hasta que todos los miembros del equipo están teniendo éxito, porque entienden que esa es la única forma de poder alcanzar los resultados colectivos.</a:t>
            </a:r>
            <a:endParaRPr b="0" i="0" sz="1400" u="none" cap="none" strike="noStrike">
              <a:solidFill>
                <a:srgbClr val="000000"/>
              </a:solidFill>
              <a:latin typeface="Arial"/>
              <a:ea typeface="Arial"/>
              <a:cs typeface="Arial"/>
              <a:sym typeface="Arial"/>
            </a:endParaRPr>
          </a:p>
          <a:p>
            <a:pPr indent="-82550" lvl="0" marL="184150" marR="0" rtl="0" algn="l">
              <a:lnSpc>
                <a:spcPct val="100000"/>
              </a:lnSpc>
              <a:spcBef>
                <a:spcPts val="0"/>
              </a:spcBef>
              <a:spcAft>
                <a:spcPts val="0"/>
              </a:spcAft>
              <a:buClr>
                <a:srgbClr val="8660A7"/>
              </a:buClr>
              <a:buSzPts val="1600"/>
              <a:buFont typeface="Arial"/>
              <a:buNone/>
            </a:pPr>
            <a:r>
              <a:t/>
            </a:r>
            <a:endParaRPr b="0" i="0" sz="1600" u="none" cap="none" strike="noStrike">
              <a:solidFill>
                <a:schemeClr val="dk1"/>
              </a:solidFill>
              <a:latin typeface="Calibri"/>
              <a:ea typeface="Calibri"/>
              <a:cs typeface="Calibri"/>
              <a:sym typeface="Calibri"/>
            </a:endParaRPr>
          </a:p>
          <a:p>
            <a:pPr indent="-184150" lvl="0" marL="184150" marR="0" rtl="0" algn="l">
              <a:lnSpc>
                <a:spcPct val="100000"/>
              </a:lnSpc>
              <a:spcBef>
                <a:spcPts val="0"/>
              </a:spcBef>
              <a:spcAft>
                <a:spcPts val="0"/>
              </a:spcAft>
              <a:buClr>
                <a:srgbClr val="8660A7"/>
              </a:buClr>
              <a:buSzPts val="1600"/>
              <a:buFont typeface="Arial"/>
              <a:buChar char="•"/>
            </a:pPr>
            <a:r>
              <a:rPr b="0" i="0" lang="es-PE" sz="1600" u="none" cap="none" strike="noStrike">
                <a:solidFill>
                  <a:schemeClr val="dk1"/>
                </a:solidFill>
                <a:latin typeface="Calibri"/>
                <a:ea typeface="Calibri"/>
                <a:cs typeface="Calibri"/>
                <a:sym typeface="Calibri"/>
              </a:rPr>
              <a:t>Esto implica que nuestros egos sean menos importantes que los logros del equipo.</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2" name="Shape 572"/>
        <p:cNvGrpSpPr/>
        <p:nvPr/>
      </p:nvGrpSpPr>
      <p:grpSpPr>
        <a:xfrm>
          <a:off x="0" y="0"/>
          <a:ext cx="0" cy="0"/>
          <a:chOff x="0" y="0"/>
          <a:chExt cx="0" cy="0"/>
        </a:xfrm>
      </p:grpSpPr>
      <p:sp>
        <p:nvSpPr>
          <p:cNvPr id="573" name="Google Shape;573;p52"/>
          <p:cNvSpPr/>
          <p:nvPr/>
        </p:nvSpPr>
        <p:spPr>
          <a:xfrm>
            <a:off x="512023" y="331345"/>
            <a:ext cx="6417283" cy="200055"/>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300"/>
              <a:buFont typeface="Arial"/>
              <a:buNone/>
            </a:pPr>
            <a:r>
              <a:rPr b="0" i="0" lang="es-PE" sz="1300" u="none" cap="none" strike="noStrike">
                <a:solidFill>
                  <a:srgbClr val="438AD7"/>
                </a:solidFill>
                <a:latin typeface="Calibri"/>
                <a:ea typeface="Calibri"/>
                <a:cs typeface="Calibri"/>
                <a:sym typeface="Calibri"/>
              </a:rPr>
              <a:t>/ FALTA DE ATENCIÓN A LOS RESULTADOS</a:t>
            </a:r>
            <a:endParaRPr b="0" i="0" sz="1300" u="none" cap="none" strike="noStrike">
              <a:solidFill>
                <a:srgbClr val="438AD7"/>
              </a:solidFill>
              <a:latin typeface="Calibri"/>
              <a:ea typeface="Calibri"/>
              <a:cs typeface="Calibri"/>
              <a:sym typeface="Calibri"/>
            </a:endParaRPr>
          </a:p>
        </p:txBody>
      </p:sp>
      <p:sp>
        <p:nvSpPr>
          <p:cNvPr id="574" name="Google Shape;574;p52"/>
          <p:cNvSpPr/>
          <p:nvPr/>
        </p:nvSpPr>
        <p:spPr>
          <a:xfrm>
            <a:off x="512023" y="858507"/>
            <a:ext cx="7524630" cy="183384"/>
          </a:xfrm>
          <a:prstGeom prst="rect">
            <a:avLst/>
          </a:prstGeom>
          <a:noFill/>
          <a:ln>
            <a:noFill/>
          </a:ln>
        </p:spPr>
        <p:txBody>
          <a:bodyPr anchorCtr="0" anchor="t" bIns="0" lIns="0" spcFirstLastPara="1" rIns="0" wrap="square" tIns="0">
            <a:spAutoFit/>
          </a:bodyPr>
          <a:lstStyle/>
          <a:p>
            <a:pPr indent="0" lvl="0" marL="0" marR="0" rtl="0" algn="l">
              <a:lnSpc>
                <a:spcPct val="70000"/>
              </a:lnSpc>
              <a:spcBef>
                <a:spcPts val="0"/>
              </a:spcBef>
              <a:spcAft>
                <a:spcPts val="0"/>
              </a:spcAft>
              <a:buClr>
                <a:srgbClr val="000000"/>
              </a:buClr>
              <a:buSzPts val="1600"/>
              <a:buFont typeface="Arial"/>
              <a:buNone/>
            </a:pPr>
            <a:r>
              <a:rPr b="1" i="0" lang="es-PE" sz="1600" u="none" cap="none" strike="noStrike">
                <a:solidFill>
                  <a:schemeClr val="dk1"/>
                </a:solidFill>
                <a:latin typeface="Calibri"/>
                <a:ea typeface="Calibri"/>
                <a:cs typeface="Calibri"/>
                <a:sym typeface="Calibri"/>
              </a:rPr>
              <a:t>DISTRACCIONES PARA NO LOGRAR LOS RESULTADOS</a:t>
            </a:r>
            <a:endParaRPr b="1" i="0" sz="1600" u="none" cap="none" strike="noStrike">
              <a:solidFill>
                <a:schemeClr val="dk1"/>
              </a:solidFill>
              <a:latin typeface="Calibri"/>
              <a:ea typeface="Calibri"/>
              <a:cs typeface="Calibri"/>
              <a:sym typeface="Calibri"/>
            </a:endParaRPr>
          </a:p>
        </p:txBody>
      </p:sp>
      <p:sp>
        <p:nvSpPr>
          <p:cNvPr id="575" name="Google Shape;575;p52"/>
          <p:cNvSpPr/>
          <p:nvPr/>
        </p:nvSpPr>
        <p:spPr>
          <a:xfrm>
            <a:off x="494453" y="1273540"/>
            <a:ext cx="8137524" cy="236988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600"/>
              <a:buFont typeface="Arial"/>
              <a:buNone/>
            </a:pPr>
            <a:r>
              <a:rPr b="1" i="0" lang="es-PE" sz="1600" u="none" cap="none" strike="noStrike">
                <a:solidFill>
                  <a:schemeClr val="dk1"/>
                </a:solidFill>
                <a:latin typeface="Calibri"/>
                <a:ea typeface="Calibri"/>
                <a:cs typeface="Calibri"/>
                <a:sym typeface="Calibri"/>
              </a:rPr>
              <a:t>DISTRACCIÓN #2 Y #3: DESARROLLO DE CARRERA Y REMUNERACIÓN</a:t>
            </a:r>
            <a:endParaRPr b="0" i="0" sz="1400" u="none" cap="none" strike="noStrike">
              <a:solidFill>
                <a:srgbClr val="000000"/>
              </a:solidFill>
              <a:latin typeface="Arial"/>
              <a:ea typeface="Arial"/>
              <a:cs typeface="Arial"/>
              <a:sym typeface="Arial"/>
            </a:endParaRPr>
          </a:p>
          <a:p>
            <a:pPr indent="-184150" lvl="0" marL="184150" marR="0" rtl="0" algn="l">
              <a:lnSpc>
                <a:spcPct val="100000"/>
              </a:lnSpc>
              <a:spcBef>
                <a:spcPts val="1200"/>
              </a:spcBef>
              <a:spcAft>
                <a:spcPts val="0"/>
              </a:spcAft>
              <a:buClr>
                <a:srgbClr val="8660A7"/>
              </a:buClr>
              <a:buSzPts val="1600"/>
              <a:buFont typeface="Arial"/>
              <a:buChar char="•"/>
            </a:pPr>
            <a:r>
              <a:rPr b="0" i="0" lang="es-PE" sz="1600" u="none" cap="none" strike="noStrike">
                <a:solidFill>
                  <a:schemeClr val="dk1"/>
                </a:solidFill>
                <a:latin typeface="Calibri"/>
                <a:ea typeface="Calibri"/>
                <a:cs typeface="Calibri"/>
                <a:sym typeface="Calibri"/>
              </a:rPr>
              <a:t>Muchas veces los miembros del equipo se enfocan en el desarrollo de su propia línea de carrera y su remuneración.  Un equipo de alto rendimiento comprenderá esas necesidades pero no dejará que sean una distracción para alcanzar las metas del equipo.  </a:t>
            </a:r>
            <a:endParaRPr b="0" i="0" sz="1400" u="none" cap="none" strike="noStrike">
              <a:solidFill>
                <a:srgbClr val="000000"/>
              </a:solidFill>
              <a:latin typeface="Arial"/>
              <a:ea typeface="Arial"/>
              <a:cs typeface="Arial"/>
              <a:sym typeface="Arial"/>
            </a:endParaRPr>
          </a:p>
          <a:p>
            <a:pPr indent="-82550" lvl="0" marL="184150" marR="0" rtl="0" algn="l">
              <a:lnSpc>
                <a:spcPct val="100000"/>
              </a:lnSpc>
              <a:spcBef>
                <a:spcPts val="0"/>
              </a:spcBef>
              <a:spcAft>
                <a:spcPts val="0"/>
              </a:spcAft>
              <a:buClr>
                <a:srgbClr val="8660A7"/>
              </a:buClr>
              <a:buSzPts val="1600"/>
              <a:buFont typeface="Arial"/>
              <a:buNone/>
            </a:pPr>
            <a:r>
              <a:t/>
            </a:r>
            <a:endParaRPr b="0" i="0" sz="1600" u="none" cap="none" strike="noStrike">
              <a:solidFill>
                <a:schemeClr val="dk1"/>
              </a:solidFill>
              <a:latin typeface="Calibri"/>
              <a:ea typeface="Calibri"/>
              <a:cs typeface="Calibri"/>
              <a:sym typeface="Calibri"/>
            </a:endParaRPr>
          </a:p>
          <a:p>
            <a:pPr indent="-184150" lvl="0" marL="184150" marR="0" rtl="0" algn="l">
              <a:lnSpc>
                <a:spcPct val="100000"/>
              </a:lnSpc>
              <a:spcBef>
                <a:spcPts val="0"/>
              </a:spcBef>
              <a:spcAft>
                <a:spcPts val="0"/>
              </a:spcAft>
              <a:buClr>
                <a:srgbClr val="8660A7"/>
              </a:buClr>
              <a:buSzPts val="1600"/>
              <a:buFont typeface="Arial"/>
              <a:buChar char="•"/>
            </a:pPr>
            <a:r>
              <a:rPr b="0" i="0" lang="es-PE" sz="1600" u="none" cap="none" strike="noStrike">
                <a:solidFill>
                  <a:schemeClr val="dk1"/>
                </a:solidFill>
                <a:latin typeface="Calibri"/>
                <a:ea typeface="Calibri"/>
                <a:cs typeface="Calibri"/>
                <a:sym typeface="Calibri"/>
              </a:rPr>
              <a:t>La mejor forma es poder tener apertura y escuchar las necesidades que los miembros del equipo tienen, porque si confían unos en otros, no tendrán miedo a mostrarse vulnerables. El poder aceptarlo y conversar lleva a que el equipo pueda apoyarlo de alguna manera y buscar una solución porque sino puede crear un impacto en el equipo.</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9" name="Shape 579"/>
        <p:cNvGrpSpPr/>
        <p:nvPr/>
      </p:nvGrpSpPr>
      <p:grpSpPr>
        <a:xfrm>
          <a:off x="0" y="0"/>
          <a:ext cx="0" cy="0"/>
          <a:chOff x="0" y="0"/>
          <a:chExt cx="0" cy="0"/>
        </a:xfrm>
      </p:grpSpPr>
      <p:sp>
        <p:nvSpPr>
          <p:cNvPr id="580" name="Google Shape;580;p53"/>
          <p:cNvSpPr/>
          <p:nvPr/>
        </p:nvSpPr>
        <p:spPr>
          <a:xfrm>
            <a:off x="512023" y="331345"/>
            <a:ext cx="6417283" cy="200055"/>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300"/>
              <a:buFont typeface="Arial"/>
              <a:buNone/>
            </a:pPr>
            <a:r>
              <a:rPr b="0" i="0" lang="es-PE" sz="1300" u="none" cap="none" strike="noStrike">
                <a:solidFill>
                  <a:srgbClr val="438AD7"/>
                </a:solidFill>
                <a:latin typeface="Calibri"/>
                <a:ea typeface="Calibri"/>
                <a:cs typeface="Calibri"/>
                <a:sym typeface="Calibri"/>
              </a:rPr>
              <a:t>/ FALTA DE ATENCIÓN A LOS RESULTADOS</a:t>
            </a:r>
            <a:endParaRPr b="0" i="0" sz="1300" u="none" cap="none" strike="noStrike">
              <a:solidFill>
                <a:srgbClr val="438AD7"/>
              </a:solidFill>
              <a:latin typeface="Calibri"/>
              <a:ea typeface="Calibri"/>
              <a:cs typeface="Calibri"/>
              <a:sym typeface="Calibri"/>
            </a:endParaRPr>
          </a:p>
        </p:txBody>
      </p:sp>
      <p:sp>
        <p:nvSpPr>
          <p:cNvPr id="581" name="Google Shape;581;p53"/>
          <p:cNvSpPr/>
          <p:nvPr/>
        </p:nvSpPr>
        <p:spPr>
          <a:xfrm>
            <a:off x="512023" y="858507"/>
            <a:ext cx="7524630" cy="183384"/>
          </a:xfrm>
          <a:prstGeom prst="rect">
            <a:avLst/>
          </a:prstGeom>
          <a:noFill/>
          <a:ln>
            <a:noFill/>
          </a:ln>
        </p:spPr>
        <p:txBody>
          <a:bodyPr anchorCtr="0" anchor="t" bIns="0" lIns="0" spcFirstLastPara="1" rIns="0" wrap="square" tIns="0">
            <a:spAutoFit/>
          </a:bodyPr>
          <a:lstStyle/>
          <a:p>
            <a:pPr indent="0" lvl="0" marL="0" marR="0" rtl="0" algn="l">
              <a:lnSpc>
                <a:spcPct val="70000"/>
              </a:lnSpc>
              <a:spcBef>
                <a:spcPts val="0"/>
              </a:spcBef>
              <a:spcAft>
                <a:spcPts val="0"/>
              </a:spcAft>
              <a:buClr>
                <a:srgbClr val="000000"/>
              </a:buClr>
              <a:buSzPts val="1600"/>
              <a:buFont typeface="Arial"/>
              <a:buNone/>
            </a:pPr>
            <a:r>
              <a:rPr b="1" i="0" lang="es-PE" sz="1600" u="none" cap="none" strike="noStrike">
                <a:solidFill>
                  <a:schemeClr val="dk1"/>
                </a:solidFill>
                <a:latin typeface="Calibri"/>
                <a:ea typeface="Calibri"/>
                <a:cs typeface="Calibri"/>
                <a:sym typeface="Calibri"/>
              </a:rPr>
              <a:t>DISTRACCIONES PARA NO LOGRAR LOS RESULTADOS</a:t>
            </a:r>
            <a:endParaRPr b="1" i="0" sz="1600" u="none" cap="none" strike="noStrike">
              <a:solidFill>
                <a:schemeClr val="dk1"/>
              </a:solidFill>
              <a:latin typeface="Calibri"/>
              <a:ea typeface="Calibri"/>
              <a:cs typeface="Calibri"/>
              <a:sym typeface="Calibri"/>
            </a:endParaRPr>
          </a:p>
        </p:txBody>
      </p:sp>
      <p:sp>
        <p:nvSpPr>
          <p:cNvPr id="582" name="Google Shape;582;p53"/>
          <p:cNvSpPr/>
          <p:nvPr/>
        </p:nvSpPr>
        <p:spPr>
          <a:xfrm>
            <a:off x="512023" y="1248373"/>
            <a:ext cx="8137524" cy="2616101"/>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600"/>
              <a:buFont typeface="Arial"/>
              <a:buNone/>
            </a:pPr>
            <a:r>
              <a:rPr b="1" i="0" lang="es-PE" sz="1600" u="none" cap="none" strike="noStrike">
                <a:solidFill>
                  <a:schemeClr val="dk1"/>
                </a:solidFill>
                <a:latin typeface="Calibri"/>
                <a:ea typeface="Calibri"/>
                <a:cs typeface="Calibri"/>
                <a:sym typeface="Calibri"/>
              </a:rPr>
              <a:t>DISTRACCIÓN #4: MI ÁREA, MI EQUIPO</a:t>
            </a:r>
            <a:endParaRPr b="0" i="0" sz="1400" u="none" cap="none" strike="noStrike">
              <a:solidFill>
                <a:srgbClr val="000000"/>
              </a:solidFill>
              <a:latin typeface="Arial"/>
              <a:ea typeface="Arial"/>
              <a:cs typeface="Arial"/>
              <a:sym typeface="Arial"/>
            </a:endParaRPr>
          </a:p>
          <a:p>
            <a:pPr indent="-184150" lvl="0" marL="184150" marR="0" rtl="0" algn="l">
              <a:lnSpc>
                <a:spcPct val="100000"/>
              </a:lnSpc>
              <a:spcBef>
                <a:spcPts val="1200"/>
              </a:spcBef>
              <a:spcAft>
                <a:spcPts val="0"/>
              </a:spcAft>
              <a:buClr>
                <a:srgbClr val="8660A7"/>
              </a:buClr>
              <a:buSzPts val="1600"/>
              <a:buFont typeface="Arial"/>
              <a:buChar char="•"/>
            </a:pPr>
            <a:r>
              <a:rPr b="0" i="0" lang="es-PE" sz="1600" u="none" cap="none" strike="noStrike">
                <a:solidFill>
                  <a:schemeClr val="dk1"/>
                </a:solidFill>
                <a:latin typeface="Calibri"/>
                <a:ea typeface="Calibri"/>
                <a:cs typeface="Calibri"/>
                <a:sym typeface="Calibri"/>
              </a:rPr>
              <a:t>Esta distracción lleva a los líderes a poner primero los equipos que lideran en vez de los equipos de los cuales forman parte.  Harán esto porque es la gente que contrataron, con los que pasan más tiempo, y por los que tienen un gran sentido de responsabilidad.  Sin embargo, es una receta para el desastre.  Cuando lo manejan de esta manera esto acaba pareciendo al congreso donde cada uno tira para su propio partido en vez de buscar el bien común del país.  </a:t>
            </a:r>
            <a:endParaRPr b="0" i="0" sz="1400" u="none" cap="none" strike="noStrike">
              <a:solidFill>
                <a:srgbClr val="000000"/>
              </a:solidFill>
              <a:latin typeface="Arial"/>
              <a:ea typeface="Arial"/>
              <a:cs typeface="Arial"/>
              <a:sym typeface="Arial"/>
            </a:endParaRPr>
          </a:p>
          <a:p>
            <a:pPr indent="-82550" lvl="0" marL="184150" marR="0" rtl="0" algn="l">
              <a:lnSpc>
                <a:spcPct val="100000"/>
              </a:lnSpc>
              <a:spcBef>
                <a:spcPts val="0"/>
              </a:spcBef>
              <a:spcAft>
                <a:spcPts val="0"/>
              </a:spcAft>
              <a:buClr>
                <a:srgbClr val="8660A7"/>
              </a:buClr>
              <a:buSzPts val="1600"/>
              <a:buFont typeface="Arial"/>
              <a:buNone/>
            </a:pPr>
            <a:r>
              <a:t/>
            </a:r>
            <a:endParaRPr b="0" i="0" sz="1600" u="none" cap="none" strike="noStrike">
              <a:solidFill>
                <a:schemeClr val="dk1"/>
              </a:solidFill>
              <a:latin typeface="Calibri"/>
              <a:ea typeface="Calibri"/>
              <a:cs typeface="Calibri"/>
              <a:sym typeface="Calibri"/>
            </a:endParaRPr>
          </a:p>
          <a:p>
            <a:pPr indent="-184150" lvl="0" marL="184150" marR="0" rtl="0" algn="l">
              <a:lnSpc>
                <a:spcPct val="100000"/>
              </a:lnSpc>
              <a:spcBef>
                <a:spcPts val="0"/>
              </a:spcBef>
              <a:spcAft>
                <a:spcPts val="0"/>
              </a:spcAft>
              <a:buClr>
                <a:srgbClr val="8660A7"/>
              </a:buClr>
              <a:buSzPts val="1600"/>
              <a:buFont typeface="Arial"/>
              <a:buChar char="•"/>
            </a:pPr>
            <a:r>
              <a:rPr b="0" i="0" lang="es-PE" sz="1600" u="none" cap="none" strike="noStrike">
                <a:solidFill>
                  <a:schemeClr val="dk1"/>
                </a:solidFill>
                <a:latin typeface="Calibri"/>
                <a:ea typeface="Calibri"/>
                <a:cs typeface="Calibri"/>
                <a:sym typeface="Calibri"/>
              </a:rPr>
              <a:t>Lo mejor es que el líder pasa a dar prioridad a lo que es beneficioso para todos, en este caso para la empresa. Son capaces de ceder su presupuesto, headcount, porque prefieren el </a:t>
            </a:r>
            <a:br>
              <a:rPr b="0" i="0" lang="es-PE" sz="1600" u="none" cap="none" strike="noStrike">
                <a:solidFill>
                  <a:schemeClr val="dk1"/>
                </a:solidFill>
                <a:latin typeface="Calibri"/>
                <a:ea typeface="Calibri"/>
                <a:cs typeface="Calibri"/>
                <a:sym typeface="Calibri"/>
              </a:rPr>
            </a:br>
            <a:r>
              <a:rPr b="0" i="0" lang="es-PE" sz="1600" u="none" cap="none" strike="noStrike">
                <a:solidFill>
                  <a:schemeClr val="dk1"/>
                </a:solidFill>
                <a:latin typeface="Calibri"/>
                <a:ea typeface="Calibri"/>
                <a:cs typeface="Calibri"/>
                <a:sym typeface="Calibri"/>
              </a:rPr>
              <a:t>bien común.</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6" name="Shape 586"/>
        <p:cNvGrpSpPr/>
        <p:nvPr/>
      </p:nvGrpSpPr>
      <p:grpSpPr>
        <a:xfrm>
          <a:off x="0" y="0"/>
          <a:ext cx="0" cy="0"/>
          <a:chOff x="0" y="0"/>
          <a:chExt cx="0" cy="0"/>
        </a:xfrm>
      </p:grpSpPr>
      <p:sp>
        <p:nvSpPr>
          <p:cNvPr id="587" name="Google Shape;587;p54"/>
          <p:cNvSpPr/>
          <p:nvPr/>
        </p:nvSpPr>
        <p:spPr>
          <a:xfrm>
            <a:off x="512023" y="331345"/>
            <a:ext cx="6417283" cy="200055"/>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300"/>
              <a:buFont typeface="Arial"/>
              <a:buNone/>
            </a:pPr>
            <a:r>
              <a:rPr b="0" i="0" lang="es-PE" sz="1300" u="none" cap="none" strike="noStrike">
                <a:solidFill>
                  <a:srgbClr val="438AD7"/>
                </a:solidFill>
                <a:latin typeface="Calibri"/>
                <a:ea typeface="Calibri"/>
                <a:cs typeface="Calibri"/>
                <a:sym typeface="Calibri"/>
              </a:rPr>
              <a:t>/ FALTA DE ATENCIÓN A LOS RESULTADOS</a:t>
            </a:r>
            <a:endParaRPr b="0" i="0" sz="1300" u="none" cap="none" strike="noStrike">
              <a:solidFill>
                <a:srgbClr val="438AD7"/>
              </a:solidFill>
              <a:latin typeface="Calibri"/>
              <a:ea typeface="Calibri"/>
              <a:cs typeface="Calibri"/>
              <a:sym typeface="Calibri"/>
            </a:endParaRPr>
          </a:p>
        </p:txBody>
      </p:sp>
      <p:sp>
        <p:nvSpPr>
          <p:cNvPr id="588" name="Google Shape;588;p54"/>
          <p:cNvSpPr/>
          <p:nvPr/>
        </p:nvSpPr>
        <p:spPr>
          <a:xfrm>
            <a:off x="440378" y="739837"/>
            <a:ext cx="3742394" cy="492443"/>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600"/>
              <a:buFont typeface="Arial"/>
              <a:buNone/>
            </a:pPr>
            <a:r>
              <a:rPr b="1" i="0" lang="es-PE" sz="1600" u="none" cap="none" strike="noStrike">
                <a:solidFill>
                  <a:schemeClr val="dk1"/>
                </a:solidFill>
                <a:latin typeface="Calibri"/>
                <a:ea typeface="Calibri"/>
                <a:cs typeface="Calibri"/>
                <a:sym typeface="Calibri"/>
              </a:rPr>
              <a:t>LA IMPORTANCIA DE LLEVAR UN TABLERO DE PUNTUACIÓN:</a:t>
            </a:r>
            <a:endParaRPr b="0" i="0" sz="1400" u="none" cap="none" strike="noStrike">
              <a:solidFill>
                <a:srgbClr val="000000"/>
              </a:solidFill>
              <a:latin typeface="Arial"/>
              <a:ea typeface="Arial"/>
              <a:cs typeface="Arial"/>
              <a:sym typeface="Arial"/>
            </a:endParaRPr>
          </a:p>
        </p:txBody>
      </p:sp>
      <p:sp>
        <p:nvSpPr>
          <p:cNvPr id="589" name="Google Shape;589;p54"/>
          <p:cNvSpPr/>
          <p:nvPr/>
        </p:nvSpPr>
        <p:spPr>
          <a:xfrm>
            <a:off x="429798" y="1285922"/>
            <a:ext cx="4131623" cy="1631216"/>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600"/>
              <a:buFont typeface="Arial"/>
              <a:buNone/>
            </a:pPr>
            <a:r>
              <a:rPr b="1" i="0" lang="es-PE" sz="1600" u="none" cap="none" strike="noStrike">
                <a:solidFill>
                  <a:schemeClr val="dk1"/>
                </a:solidFill>
                <a:latin typeface="Calibri"/>
                <a:ea typeface="Calibri"/>
                <a:cs typeface="Calibri"/>
                <a:sym typeface="Calibri"/>
              </a:rPr>
              <a:t>BALANCE SCORECARD</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1200"/>
              </a:spcBef>
              <a:spcAft>
                <a:spcPts val="0"/>
              </a:spcAft>
              <a:buClr>
                <a:srgbClr val="000000"/>
              </a:buClr>
              <a:buSzPts val="1600"/>
              <a:buFont typeface="Arial"/>
              <a:buNone/>
            </a:pPr>
            <a:r>
              <a:rPr b="0" i="0" lang="es-PE" sz="1600" u="none" cap="none" strike="noStrike">
                <a:solidFill>
                  <a:schemeClr val="dk1"/>
                </a:solidFill>
                <a:latin typeface="Calibri"/>
                <a:ea typeface="Calibri"/>
                <a:cs typeface="Calibri"/>
                <a:sym typeface="Calibri"/>
              </a:rPr>
              <a:t>El BSC es una herramienta de gestión que permite contemplar la visión de la empresa en acciones concretas mediante un tablero que contiene un conjunto de indicadores que se encuentra dividido en cuatro categorías del negocio:</a:t>
            </a:r>
            <a:endParaRPr b="0" i="0" sz="1400" u="none" cap="none" strike="noStrike">
              <a:solidFill>
                <a:srgbClr val="000000"/>
              </a:solidFill>
              <a:latin typeface="Arial"/>
              <a:ea typeface="Arial"/>
              <a:cs typeface="Arial"/>
              <a:sym typeface="Arial"/>
            </a:endParaRPr>
          </a:p>
        </p:txBody>
      </p:sp>
      <p:grpSp>
        <p:nvGrpSpPr>
          <p:cNvPr id="590" name="Google Shape;590;p54"/>
          <p:cNvGrpSpPr/>
          <p:nvPr/>
        </p:nvGrpSpPr>
        <p:grpSpPr>
          <a:xfrm>
            <a:off x="440377" y="3111815"/>
            <a:ext cx="3812389" cy="1639776"/>
            <a:chOff x="580224" y="3032267"/>
            <a:chExt cx="3812389" cy="1639776"/>
          </a:xfrm>
        </p:grpSpPr>
        <p:sp>
          <p:nvSpPr>
            <p:cNvPr id="591" name="Google Shape;591;p54"/>
            <p:cNvSpPr/>
            <p:nvPr/>
          </p:nvSpPr>
          <p:spPr>
            <a:xfrm>
              <a:off x="948297" y="3032267"/>
              <a:ext cx="3374321" cy="384201"/>
            </a:xfrm>
            <a:custGeom>
              <a:rect b="b" l="l" r="r" t="t"/>
              <a:pathLst>
                <a:path extrusionOk="0" h="384201" w="5556398">
                  <a:moveTo>
                    <a:pt x="0" y="0"/>
                  </a:moveTo>
                  <a:lnTo>
                    <a:pt x="5556398" y="0"/>
                  </a:lnTo>
                  <a:lnTo>
                    <a:pt x="5556398" y="384201"/>
                  </a:lnTo>
                  <a:lnTo>
                    <a:pt x="0" y="384201"/>
                  </a:lnTo>
                  <a:lnTo>
                    <a:pt x="0" y="0"/>
                  </a:lnTo>
                  <a:close/>
                </a:path>
              </a:pathLst>
            </a:cu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600"/>
                <a:buFont typeface="Arial"/>
                <a:buNone/>
              </a:pPr>
              <a:r>
                <a:rPr b="0" i="0" lang="es-PE" sz="1600" u="none" cap="none" strike="noStrike">
                  <a:solidFill>
                    <a:schemeClr val="dk1"/>
                  </a:solidFill>
                  <a:latin typeface="Calibri"/>
                  <a:ea typeface="Calibri"/>
                  <a:cs typeface="Calibri"/>
                  <a:sym typeface="Calibri"/>
                </a:rPr>
                <a:t>Financiera</a:t>
              </a:r>
              <a:endParaRPr b="0" i="0" sz="1400" u="none" cap="none" strike="noStrike">
                <a:solidFill>
                  <a:srgbClr val="000000"/>
                </a:solidFill>
                <a:latin typeface="Arial"/>
                <a:ea typeface="Arial"/>
                <a:cs typeface="Arial"/>
                <a:sym typeface="Arial"/>
              </a:endParaRPr>
            </a:p>
          </p:txBody>
        </p:sp>
        <p:sp>
          <p:nvSpPr>
            <p:cNvPr id="592" name="Google Shape;592;p54"/>
            <p:cNvSpPr/>
            <p:nvPr/>
          </p:nvSpPr>
          <p:spPr>
            <a:xfrm>
              <a:off x="948297" y="3437434"/>
              <a:ext cx="3444316" cy="384201"/>
            </a:xfrm>
            <a:custGeom>
              <a:rect b="b" l="l" r="r" t="t"/>
              <a:pathLst>
                <a:path extrusionOk="0" h="384201" w="5240366">
                  <a:moveTo>
                    <a:pt x="0" y="0"/>
                  </a:moveTo>
                  <a:lnTo>
                    <a:pt x="5240366" y="0"/>
                  </a:lnTo>
                  <a:lnTo>
                    <a:pt x="5240366" y="384201"/>
                  </a:lnTo>
                  <a:lnTo>
                    <a:pt x="0" y="384201"/>
                  </a:lnTo>
                  <a:lnTo>
                    <a:pt x="0" y="0"/>
                  </a:lnTo>
                  <a:close/>
                </a:path>
              </a:pathLst>
            </a:cu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600"/>
                <a:buFont typeface="Arial"/>
                <a:buNone/>
              </a:pPr>
              <a:r>
                <a:rPr b="0" i="0" lang="es-PE" sz="1600" u="none" cap="none" strike="noStrike">
                  <a:solidFill>
                    <a:schemeClr val="dk1"/>
                  </a:solidFill>
                  <a:latin typeface="Calibri"/>
                  <a:ea typeface="Calibri"/>
                  <a:cs typeface="Calibri"/>
                  <a:sym typeface="Calibri"/>
                </a:rPr>
                <a:t>Cliente</a:t>
              </a:r>
              <a:endParaRPr b="0" i="0" sz="1400" u="none" cap="none" strike="noStrike">
                <a:solidFill>
                  <a:srgbClr val="000000"/>
                </a:solidFill>
                <a:latin typeface="Arial"/>
                <a:ea typeface="Arial"/>
                <a:cs typeface="Arial"/>
                <a:sym typeface="Arial"/>
              </a:endParaRPr>
            </a:p>
          </p:txBody>
        </p:sp>
        <p:sp>
          <p:nvSpPr>
            <p:cNvPr id="593" name="Google Shape;593;p54"/>
            <p:cNvSpPr/>
            <p:nvPr/>
          </p:nvSpPr>
          <p:spPr>
            <a:xfrm>
              <a:off x="948298" y="3864683"/>
              <a:ext cx="3300430" cy="384201"/>
            </a:xfrm>
            <a:custGeom>
              <a:rect b="b" l="l" r="r" t="t"/>
              <a:pathLst>
                <a:path extrusionOk="0" h="384201" w="5095853">
                  <a:moveTo>
                    <a:pt x="0" y="0"/>
                  </a:moveTo>
                  <a:lnTo>
                    <a:pt x="5095853" y="0"/>
                  </a:lnTo>
                  <a:lnTo>
                    <a:pt x="5095853" y="384201"/>
                  </a:lnTo>
                  <a:lnTo>
                    <a:pt x="0" y="384201"/>
                  </a:lnTo>
                  <a:lnTo>
                    <a:pt x="0" y="0"/>
                  </a:lnTo>
                  <a:close/>
                </a:path>
              </a:pathLst>
            </a:cu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600"/>
                <a:buFont typeface="Arial"/>
                <a:buNone/>
              </a:pPr>
              <a:r>
                <a:rPr b="0" i="0" lang="es-PE" sz="1600" u="none" cap="none" strike="noStrike">
                  <a:solidFill>
                    <a:schemeClr val="dk1"/>
                  </a:solidFill>
                  <a:latin typeface="Calibri"/>
                  <a:ea typeface="Calibri"/>
                  <a:cs typeface="Calibri"/>
                  <a:sym typeface="Calibri"/>
                </a:rPr>
                <a:t>Procesos internos</a:t>
              </a:r>
              <a:endParaRPr b="0" i="0" sz="1400" u="none" cap="none" strike="noStrike">
                <a:solidFill>
                  <a:srgbClr val="000000"/>
                </a:solidFill>
                <a:latin typeface="Arial"/>
                <a:ea typeface="Arial"/>
                <a:cs typeface="Arial"/>
                <a:sym typeface="Arial"/>
              </a:endParaRPr>
            </a:p>
          </p:txBody>
        </p:sp>
        <p:sp>
          <p:nvSpPr>
            <p:cNvPr id="594" name="Google Shape;594;p54"/>
            <p:cNvSpPr/>
            <p:nvPr/>
          </p:nvSpPr>
          <p:spPr>
            <a:xfrm>
              <a:off x="948297" y="4287842"/>
              <a:ext cx="3124939" cy="384201"/>
            </a:xfrm>
            <a:custGeom>
              <a:rect b="b" l="l" r="r" t="t"/>
              <a:pathLst>
                <a:path extrusionOk="0" h="384201" w="5095853">
                  <a:moveTo>
                    <a:pt x="0" y="0"/>
                  </a:moveTo>
                  <a:lnTo>
                    <a:pt x="5095853" y="0"/>
                  </a:lnTo>
                  <a:lnTo>
                    <a:pt x="5095853" y="384201"/>
                  </a:lnTo>
                  <a:lnTo>
                    <a:pt x="0" y="384201"/>
                  </a:lnTo>
                  <a:lnTo>
                    <a:pt x="0" y="0"/>
                  </a:lnTo>
                  <a:close/>
                </a:path>
              </a:pathLst>
            </a:cu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600"/>
                <a:buFont typeface="Arial"/>
                <a:buNone/>
              </a:pPr>
              <a:r>
                <a:rPr b="0" i="0" lang="es-PE" sz="1600" u="none" cap="none" strike="noStrike">
                  <a:solidFill>
                    <a:schemeClr val="dk1"/>
                  </a:solidFill>
                  <a:latin typeface="Calibri"/>
                  <a:ea typeface="Calibri"/>
                  <a:cs typeface="Calibri"/>
                  <a:sym typeface="Calibri"/>
                </a:rPr>
                <a:t>Aprendizaje y crecimiento</a:t>
              </a:r>
              <a:endParaRPr b="0" i="0" sz="1400" u="none" cap="none" strike="noStrike">
                <a:solidFill>
                  <a:srgbClr val="000000"/>
                </a:solidFill>
                <a:latin typeface="Arial"/>
                <a:ea typeface="Arial"/>
                <a:cs typeface="Arial"/>
                <a:sym typeface="Arial"/>
              </a:endParaRPr>
            </a:p>
          </p:txBody>
        </p:sp>
        <p:cxnSp>
          <p:nvCxnSpPr>
            <p:cNvPr id="595" name="Google Shape;595;p54"/>
            <p:cNvCxnSpPr>
              <a:stCxn id="596" idx="0"/>
              <a:endCxn id="597" idx="0"/>
            </p:cNvCxnSpPr>
            <p:nvPr/>
          </p:nvCxnSpPr>
          <p:spPr>
            <a:xfrm>
              <a:off x="686599" y="3111815"/>
              <a:ext cx="0" cy="1269600"/>
            </a:xfrm>
            <a:prstGeom prst="straightConnector1">
              <a:avLst/>
            </a:prstGeom>
            <a:noFill/>
            <a:ln cap="flat" cmpd="sng" w="28575">
              <a:solidFill>
                <a:srgbClr val="BFBFBF"/>
              </a:solidFill>
              <a:prstDash val="solid"/>
              <a:round/>
              <a:headEnd len="sm" w="sm" type="none"/>
              <a:tailEnd len="sm" w="sm" type="none"/>
            </a:ln>
          </p:spPr>
        </p:cxnSp>
        <p:grpSp>
          <p:nvGrpSpPr>
            <p:cNvPr id="598" name="Google Shape;598;p54"/>
            <p:cNvGrpSpPr/>
            <p:nvPr/>
          </p:nvGrpSpPr>
          <p:grpSpPr>
            <a:xfrm>
              <a:off x="580224" y="3111815"/>
              <a:ext cx="212749" cy="212749"/>
              <a:chOff x="1295553" y="3553368"/>
              <a:chExt cx="212749" cy="212749"/>
            </a:xfrm>
          </p:grpSpPr>
          <p:sp>
            <p:nvSpPr>
              <p:cNvPr id="596" name="Google Shape;596;p54"/>
              <p:cNvSpPr/>
              <p:nvPr/>
            </p:nvSpPr>
            <p:spPr>
              <a:xfrm>
                <a:off x="1295553" y="3553368"/>
                <a:ext cx="212749" cy="212749"/>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99" name="Google Shape;599;p54"/>
              <p:cNvSpPr/>
              <p:nvPr/>
            </p:nvSpPr>
            <p:spPr>
              <a:xfrm>
                <a:off x="1324326" y="3582141"/>
                <a:ext cx="155202" cy="155202"/>
              </a:xfrm>
              <a:prstGeom prst="ellipse">
                <a:avLst/>
              </a:prstGeom>
              <a:solidFill>
                <a:srgbClr val="F3D44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nvGrpSpPr>
            <p:cNvPr id="600" name="Google Shape;600;p54"/>
            <p:cNvGrpSpPr/>
            <p:nvPr/>
          </p:nvGrpSpPr>
          <p:grpSpPr>
            <a:xfrm>
              <a:off x="580224" y="3525200"/>
              <a:ext cx="212749" cy="212749"/>
              <a:chOff x="1295553" y="3553368"/>
              <a:chExt cx="212749" cy="212749"/>
            </a:xfrm>
          </p:grpSpPr>
          <p:sp>
            <p:nvSpPr>
              <p:cNvPr id="601" name="Google Shape;601;p54"/>
              <p:cNvSpPr/>
              <p:nvPr/>
            </p:nvSpPr>
            <p:spPr>
              <a:xfrm>
                <a:off x="1295553" y="3553368"/>
                <a:ext cx="212749" cy="212749"/>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02" name="Google Shape;602;p54"/>
              <p:cNvSpPr/>
              <p:nvPr/>
            </p:nvSpPr>
            <p:spPr>
              <a:xfrm>
                <a:off x="1324326" y="3582141"/>
                <a:ext cx="155202" cy="155202"/>
              </a:xfrm>
              <a:prstGeom prst="ellipse">
                <a:avLst/>
              </a:prstGeom>
              <a:solidFill>
                <a:srgbClr val="F3D44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nvGrpSpPr>
            <p:cNvPr id="603" name="Google Shape;603;p54"/>
            <p:cNvGrpSpPr/>
            <p:nvPr/>
          </p:nvGrpSpPr>
          <p:grpSpPr>
            <a:xfrm>
              <a:off x="580224" y="3968122"/>
              <a:ext cx="212749" cy="212749"/>
              <a:chOff x="1295553" y="3553368"/>
              <a:chExt cx="212749" cy="212749"/>
            </a:xfrm>
          </p:grpSpPr>
          <p:sp>
            <p:nvSpPr>
              <p:cNvPr id="604" name="Google Shape;604;p54"/>
              <p:cNvSpPr/>
              <p:nvPr/>
            </p:nvSpPr>
            <p:spPr>
              <a:xfrm>
                <a:off x="1295553" y="3553368"/>
                <a:ext cx="212749" cy="212749"/>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05" name="Google Shape;605;p54"/>
              <p:cNvSpPr/>
              <p:nvPr/>
            </p:nvSpPr>
            <p:spPr>
              <a:xfrm>
                <a:off x="1324326" y="3582141"/>
                <a:ext cx="155202" cy="155202"/>
              </a:xfrm>
              <a:prstGeom prst="ellipse">
                <a:avLst/>
              </a:prstGeom>
              <a:solidFill>
                <a:srgbClr val="F3D44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nvGrpSpPr>
            <p:cNvPr id="606" name="Google Shape;606;p54"/>
            <p:cNvGrpSpPr/>
            <p:nvPr/>
          </p:nvGrpSpPr>
          <p:grpSpPr>
            <a:xfrm>
              <a:off x="580224" y="4381393"/>
              <a:ext cx="212749" cy="212749"/>
              <a:chOff x="1295553" y="3553368"/>
              <a:chExt cx="212749" cy="212749"/>
            </a:xfrm>
          </p:grpSpPr>
          <p:sp>
            <p:nvSpPr>
              <p:cNvPr id="597" name="Google Shape;597;p54"/>
              <p:cNvSpPr/>
              <p:nvPr/>
            </p:nvSpPr>
            <p:spPr>
              <a:xfrm>
                <a:off x="1295553" y="3553368"/>
                <a:ext cx="212749" cy="212749"/>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07" name="Google Shape;607;p54"/>
              <p:cNvSpPr/>
              <p:nvPr/>
            </p:nvSpPr>
            <p:spPr>
              <a:xfrm>
                <a:off x="1324326" y="3582141"/>
                <a:ext cx="155202" cy="155202"/>
              </a:xfrm>
              <a:prstGeom prst="ellipse">
                <a:avLst/>
              </a:prstGeom>
              <a:solidFill>
                <a:srgbClr val="F3D44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pic>
        <p:nvPicPr>
          <p:cNvPr id="608" name="Google Shape;608;p54"/>
          <p:cNvPicPr preferRelativeResize="0"/>
          <p:nvPr/>
        </p:nvPicPr>
        <p:blipFill rotWithShape="1">
          <a:blip r:embed="rId3">
            <a:alphaModFix/>
          </a:blip>
          <a:srcRect b="0" l="0" r="0" t="0"/>
          <a:stretch/>
        </p:blipFill>
        <p:spPr>
          <a:xfrm>
            <a:off x="4751388" y="526761"/>
            <a:ext cx="3889375" cy="4670714"/>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2" name="Shape 612"/>
        <p:cNvGrpSpPr/>
        <p:nvPr/>
      </p:nvGrpSpPr>
      <p:grpSpPr>
        <a:xfrm>
          <a:off x="0" y="0"/>
          <a:ext cx="0" cy="0"/>
          <a:chOff x="0" y="0"/>
          <a:chExt cx="0" cy="0"/>
        </a:xfrm>
      </p:grpSpPr>
      <p:sp>
        <p:nvSpPr>
          <p:cNvPr id="613" name="Google Shape;613;p55"/>
          <p:cNvSpPr/>
          <p:nvPr/>
        </p:nvSpPr>
        <p:spPr>
          <a:xfrm>
            <a:off x="512023" y="331345"/>
            <a:ext cx="6417283" cy="200055"/>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300"/>
              <a:buFont typeface="Arial"/>
              <a:buNone/>
            </a:pPr>
            <a:r>
              <a:rPr b="0" i="0" lang="es-PE" sz="1300" u="none" cap="none" strike="noStrike">
                <a:solidFill>
                  <a:srgbClr val="438AD7"/>
                </a:solidFill>
                <a:latin typeface="Calibri"/>
                <a:ea typeface="Calibri"/>
                <a:cs typeface="Calibri"/>
                <a:sym typeface="Calibri"/>
              </a:rPr>
              <a:t>/ FALTA DE ATENCIÓN A LOS RESULTADOS</a:t>
            </a:r>
            <a:endParaRPr b="0" i="0" sz="1300" u="none" cap="none" strike="noStrike">
              <a:solidFill>
                <a:srgbClr val="438AD7"/>
              </a:solidFill>
              <a:latin typeface="Calibri"/>
              <a:ea typeface="Calibri"/>
              <a:cs typeface="Calibri"/>
              <a:sym typeface="Calibri"/>
            </a:endParaRPr>
          </a:p>
        </p:txBody>
      </p:sp>
      <p:sp>
        <p:nvSpPr>
          <p:cNvPr id="614" name="Google Shape;614;p55"/>
          <p:cNvSpPr/>
          <p:nvPr/>
        </p:nvSpPr>
        <p:spPr>
          <a:xfrm>
            <a:off x="303761" y="3779836"/>
            <a:ext cx="1658291" cy="52322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1700"/>
              <a:buFont typeface="Arial"/>
              <a:buNone/>
            </a:pPr>
            <a:r>
              <a:rPr b="1" i="0" lang="es-PE" sz="1700" u="none" cap="none" strike="noStrike">
                <a:solidFill>
                  <a:schemeClr val="dk1"/>
                </a:solidFill>
                <a:latin typeface="Calibri"/>
                <a:ea typeface="Calibri"/>
                <a:cs typeface="Calibri"/>
                <a:sym typeface="Calibri"/>
              </a:rPr>
              <a:t>CONOCIMIENTOS Y HAB. BLANDAS</a:t>
            </a:r>
            <a:endParaRPr b="0" i="0" sz="1400" u="none" cap="none" strike="noStrike">
              <a:solidFill>
                <a:srgbClr val="000000"/>
              </a:solidFill>
              <a:latin typeface="Arial"/>
              <a:ea typeface="Arial"/>
              <a:cs typeface="Arial"/>
              <a:sym typeface="Arial"/>
            </a:endParaRPr>
          </a:p>
        </p:txBody>
      </p:sp>
      <p:sp>
        <p:nvSpPr>
          <p:cNvPr id="615" name="Google Shape;615;p55"/>
          <p:cNvSpPr/>
          <p:nvPr/>
        </p:nvSpPr>
        <p:spPr>
          <a:xfrm flipH="1">
            <a:off x="2019202" y="3891978"/>
            <a:ext cx="546728" cy="246221"/>
          </a:xfrm>
          <a:prstGeom prst="stripedRightArrow">
            <a:avLst>
              <a:gd fmla="val 50000" name="adj1"/>
              <a:gd fmla="val 50000" name="adj2"/>
            </a:avLst>
          </a:prstGeom>
          <a:solidFill>
            <a:srgbClr val="FFC000"/>
          </a:solidFill>
          <a:ln cap="flat" cmpd="sng" w="25400">
            <a:solidFill>
              <a:srgbClr val="FFC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16" name="Google Shape;616;p55"/>
          <p:cNvSpPr/>
          <p:nvPr/>
        </p:nvSpPr>
        <p:spPr>
          <a:xfrm flipH="1">
            <a:off x="2006718" y="3199409"/>
            <a:ext cx="546728" cy="246221"/>
          </a:xfrm>
          <a:prstGeom prst="stripedRightArrow">
            <a:avLst>
              <a:gd fmla="val 50000" name="adj1"/>
              <a:gd fmla="val 50000" name="adj2"/>
            </a:avLst>
          </a:prstGeom>
          <a:solidFill>
            <a:srgbClr val="FFC000"/>
          </a:solidFill>
          <a:ln cap="flat" cmpd="sng" w="25400">
            <a:solidFill>
              <a:srgbClr val="FFC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17" name="Google Shape;617;p55"/>
          <p:cNvSpPr/>
          <p:nvPr/>
        </p:nvSpPr>
        <p:spPr>
          <a:xfrm flipH="1">
            <a:off x="2006718" y="2343560"/>
            <a:ext cx="546728" cy="246221"/>
          </a:xfrm>
          <a:prstGeom prst="stripedRightArrow">
            <a:avLst>
              <a:gd fmla="val 50000" name="adj1"/>
              <a:gd fmla="val 50000" name="adj2"/>
            </a:avLst>
          </a:prstGeom>
          <a:solidFill>
            <a:srgbClr val="FFC000"/>
          </a:solidFill>
          <a:ln cap="flat" cmpd="sng" w="25400">
            <a:solidFill>
              <a:srgbClr val="FFC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18" name="Google Shape;618;p55"/>
          <p:cNvSpPr/>
          <p:nvPr/>
        </p:nvSpPr>
        <p:spPr>
          <a:xfrm flipH="1">
            <a:off x="2019202" y="1451283"/>
            <a:ext cx="546728" cy="246221"/>
          </a:xfrm>
          <a:prstGeom prst="stripedRightArrow">
            <a:avLst>
              <a:gd fmla="val 50000" name="adj1"/>
              <a:gd fmla="val 50000" name="adj2"/>
            </a:avLst>
          </a:prstGeom>
          <a:solidFill>
            <a:srgbClr val="FFC000"/>
          </a:solidFill>
          <a:ln cap="flat" cmpd="sng" w="25400">
            <a:solidFill>
              <a:srgbClr val="FFC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19" name="Google Shape;619;p55"/>
          <p:cNvSpPr/>
          <p:nvPr/>
        </p:nvSpPr>
        <p:spPr>
          <a:xfrm>
            <a:off x="300654" y="1339536"/>
            <a:ext cx="1658291" cy="52322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1700"/>
              <a:buFont typeface="Arial"/>
              <a:buNone/>
            </a:pPr>
            <a:r>
              <a:rPr b="1" i="0" lang="es-PE" sz="1700" u="none" cap="none" strike="noStrike">
                <a:solidFill>
                  <a:schemeClr val="dk1"/>
                </a:solidFill>
                <a:latin typeface="Calibri"/>
                <a:ea typeface="Calibri"/>
                <a:cs typeface="Calibri"/>
                <a:sym typeface="Calibri"/>
              </a:rPr>
              <a:t>METAS DEL EQUIPO</a:t>
            </a:r>
            <a:endParaRPr b="0" i="0" sz="1400" u="none" cap="none" strike="noStrike">
              <a:solidFill>
                <a:srgbClr val="000000"/>
              </a:solidFill>
              <a:latin typeface="Arial"/>
              <a:ea typeface="Arial"/>
              <a:cs typeface="Arial"/>
              <a:sym typeface="Arial"/>
            </a:endParaRPr>
          </a:p>
        </p:txBody>
      </p:sp>
      <p:sp>
        <p:nvSpPr>
          <p:cNvPr id="620" name="Google Shape;620;p55"/>
          <p:cNvSpPr/>
          <p:nvPr/>
        </p:nvSpPr>
        <p:spPr>
          <a:xfrm>
            <a:off x="300653" y="3060909"/>
            <a:ext cx="1658291" cy="52322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1700"/>
              <a:buFont typeface="Arial"/>
              <a:buNone/>
            </a:pPr>
            <a:r>
              <a:rPr b="1" i="0" lang="es-PE" sz="1700" u="none" cap="none" strike="noStrike">
                <a:solidFill>
                  <a:schemeClr val="dk1"/>
                </a:solidFill>
                <a:latin typeface="Calibri"/>
                <a:ea typeface="Calibri"/>
                <a:cs typeface="Calibri"/>
                <a:sym typeface="Calibri"/>
              </a:rPr>
              <a:t>PLANES DE TRABAJO</a:t>
            </a:r>
            <a:endParaRPr b="0" i="0" sz="1400" u="none" cap="none" strike="noStrike">
              <a:solidFill>
                <a:srgbClr val="000000"/>
              </a:solidFill>
              <a:latin typeface="Arial"/>
              <a:ea typeface="Arial"/>
              <a:cs typeface="Arial"/>
              <a:sym typeface="Arial"/>
            </a:endParaRPr>
          </a:p>
        </p:txBody>
      </p:sp>
      <p:sp>
        <p:nvSpPr>
          <p:cNvPr id="621" name="Google Shape;621;p55"/>
          <p:cNvSpPr/>
          <p:nvPr/>
        </p:nvSpPr>
        <p:spPr>
          <a:xfrm>
            <a:off x="300653" y="2133611"/>
            <a:ext cx="1658291" cy="78483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1700"/>
              <a:buFont typeface="Arial"/>
              <a:buNone/>
            </a:pPr>
            <a:r>
              <a:rPr b="1" i="0" lang="es-PE" sz="1700" u="none" cap="none" strike="noStrike">
                <a:solidFill>
                  <a:schemeClr val="dk1"/>
                </a:solidFill>
                <a:latin typeface="Calibri"/>
                <a:ea typeface="Calibri"/>
                <a:cs typeface="Calibri"/>
                <a:sym typeface="Calibri"/>
              </a:rPr>
              <a:t>EXPECTATIVAS (AUTOCRÍTICA / CLIENTE EXT - INT)</a:t>
            </a:r>
            <a:endParaRPr b="0" i="0" sz="1400" u="none" cap="none" strike="noStrike">
              <a:solidFill>
                <a:srgbClr val="000000"/>
              </a:solidFill>
              <a:latin typeface="Arial"/>
              <a:ea typeface="Arial"/>
              <a:cs typeface="Arial"/>
              <a:sym typeface="Arial"/>
            </a:endParaRPr>
          </a:p>
        </p:txBody>
      </p:sp>
      <p:sp>
        <p:nvSpPr>
          <p:cNvPr id="622" name="Google Shape;622;p55"/>
          <p:cNvSpPr txBox="1"/>
          <p:nvPr/>
        </p:nvSpPr>
        <p:spPr>
          <a:xfrm>
            <a:off x="2596370" y="1327068"/>
            <a:ext cx="1746368" cy="411473"/>
          </a:xfrm>
          <a:prstGeom prst="rect">
            <a:avLst/>
          </a:prstGeom>
          <a:noFill/>
          <a:ln>
            <a:noFill/>
          </a:ln>
        </p:spPr>
        <p:txBody>
          <a:bodyPr anchorCtr="0" anchor="t" bIns="91425" lIns="91425" spcFirstLastPara="1" rIns="91425" wrap="square" tIns="91425">
            <a:noAutofit/>
          </a:bodyPr>
          <a:lstStyle/>
          <a:p>
            <a:pPr indent="-174625" lvl="0" marL="174625" marR="0" rtl="0" algn="l">
              <a:lnSpc>
                <a:spcPct val="100000"/>
              </a:lnSpc>
              <a:spcBef>
                <a:spcPts val="0"/>
              </a:spcBef>
              <a:spcAft>
                <a:spcPts val="0"/>
              </a:spcAft>
              <a:buClr>
                <a:srgbClr val="000000"/>
              </a:buClr>
              <a:buSzPts val="2000"/>
              <a:buFont typeface="Arial"/>
              <a:buNone/>
            </a:pPr>
            <a:r>
              <a:rPr b="1" i="0" lang="es-PE" sz="2000" u="none" cap="none" strike="noStrike">
                <a:solidFill>
                  <a:srgbClr val="0070C0"/>
                </a:solidFill>
                <a:latin typeface="Calibri"/>
                <a:ea typeface="Calibri"/>
                <a:cs typeface="Calibri"/>
                <a:sym typeface="Calibri"/>
              </a:rPr>
              <a:t>FINANCIERA</a:t>
            </a:r>
            <a:endParaRPr b="1" i="0" sz="2000" u="none" cap="none" strike="noStrike">
              <a:solidFill>
                <a:srgbClr val="0070C0"/>
              </a:solidFill>
              <a:latin typeface="Calibri"/>
              <a:ea typeface="Calibri"/>
              <a:cs typeface="Calibri"/>
              <a:sym typeface="Calibri"/>
            </a:endParaRPr>
          </a:p>
        </p:txBody>
      </p:sp>
      <p:sp>
        <p:nvSpPr>
          <p:cNvPr id="623" name="Google Shape;623;p55"/>
          <p:cNvSpPr txBox="1"/>
          <p:nvPr/>
        </p:nvSpPr>
        <p:spPr>
          <a:xfrm>
            <a:off x="2596444" y="2224003"/>
            <a:ext cx="1746368" cy="411473"/>
          </a:xfrm>
          <a:prstGeom prst="rect">
            <a:avLst/>
          </a:prstGeom>
          <a:noFill/>
          <a:ln>
            <a:noFill/>
          </a:ln>
        </p:spPr>
        <p:txBody>
          <a:bodyPr anchorCtr="0" anchor="t" bIns="91425" lIns="91425" spcFirstLastPara="1" rIns="91425" wrap="square" tIns="91425">
            <a:noAutofit/>
          </a:bodyPr>
          <a:lstStyle/>
          <a:p>
            <a:pPr indent="-174625" lvl="0" marL="174625" marR="0" rtl="0" algn="l">
              <a:lnSpc>
                <a:spcPct val="100000"/>
              </a:lnSpc>
              <a:spcBef>
                <a:spcPts val="0"/>
              </a:spcBef>
              <a:spcAft>
                <a:spcPts val="0"/>
              </a:spcAft>
              <a:buClr>
                <a:srgbClr val="000000"/>
              </a:buClr>
              <a:buSzPts val="2000"/>
              <a:buFont typeface="Arial"/>
              <a:buNone/>
            </a:pPr>
            <a:r>
              <a:rPr b="1" i="0" lang="es-PE" sz="2000" u="none" cap="none" strike="noStrike">
                <a:solidFill>
                  <a:srgbClr val="0070C0"/>
                </a:solidFill>
                <a:latin typeface="Calibri"/>
                <a:ea typeface="Calibri"/>
                <a:cs typeface="Calibri"/>
                <a:sym typeface="Calibri"/>
              </a:rPr>
              <a:t>CLIENTE</a:t>
            </a:r>
            <a:endParaRPr b="1" i="0" sz="2000" u="none" cap="none" strike="noStrike">
              <a:solidFill>
                <a:srgbClr val="0070C0"/>
              </a:solidFill>
              <a:latin typeface="Calibri"/>
              <a:ea typeface="Calibri"/>
              <a:cs typeface="Calibri"/>
              <a:sym typeface="Calibri"/>
            </a:endParaRPr>
          </a:p>
        </p:txBody>
      </p:sp>
      <p:sp>
        <p:nvSpPr>
          <p:cNvPr id="624" name="Google Shape;624;p55"/>
          <p:cNvSpPr txBox="1"/>
          <p:nvPr/>
        </p:nvSpPr>
        <p:spPr>
          <a:xfrm>
            <a:off x="2575830" y="3070226"/>
            <a:ext cx="1746368" cy="411473"/>
          </a:xfrm>
          <a:prstGeom prst="rect">
            <a:avLst/>
          </a:prstGeom>
          <a:noFill/>
          <a:ln>
            <a:noFill/>
          </a:ln>
        </p:spPr>
        <p:txBody>
          <a:bodyPr anchorCtr="0" anchor="t" bIns="91425" lIns="91425" spcFirstLastPara="1" rIns="91425" wrap="square" tIns="91425">
            <a:noAutofit/>
          </a:bodyPr>
          <a:lstStyle/>
          <a:p>
            <a:pPr indent="-174625" lvl="0" marL="174625" marR="0" rtl="0" algn="l">
              <a:lnSpc>
                <a:spcPct val="100000"/>
              </a:lnSpc>
              <a:spcBef>
                <a:spcPts val="0"/>
              </a:spcBef>
              <a:spcAft>
                <a:spcPts val="0"/>
              </a:spcAft>
              <a:buClr>
                <a:srgbClr val="000000"/>
              </a:buClr>
              <a:buSzPts val="2000"/>
              <a:buFont typeface="Arial"/>
              <a:buNone/>
            </a:pPr>
            <a:r>
              <a:rPr b="1" i="0" lang="es-PE" sz="2000" u="none" cap="none" strike="noStrike">
                <a:solidFill>
                  <a:srgbClr val="0070C0"/>
                </a:solidFill>
                <a:latin typeface="Calibri"/>
                <a:ea typeface="Calibri"/>
                <a:cs typeface="Calibri"/>
                <a:sym typeface="Calibri"/>
              </a:rPr>
              <a:t>PROCESOS</a:t>
            </a:r>
            <a:endParaRPr b="1" i="0" sz="2000" u="none" cap="none" strike="noStrike">
              <a:solidFill>
                <a:srgbClr val="0070C0"/>
              </a:solidFill>
              <a:latin typeface="Calibri"/>
              <a:ea typeface="Calibri"/>
              <a:cs typeface="Calibri"/>
              <a:sym typeface="Calibri"/>
            </a:endParaRPr>
          </a:p>
        </p:txBody>
      </p:sp>
      <p:sp>
        <p:nvSpPr>
          <p:cNvPr id="625" name="Google Shape;625;p55"/>
          <p:cNvSpPr txBox="1"/>
          <p:nvPr/>
        </p:nvSpPr>
        <p:spPr>
          <a:xfrm>
            <a:off x="2607314" y="3782929"/>
            <a:ext cx="1746368" cy="411473"/>
          </a:xfrm>
          <a:prstGeom prst="rect">
            <a:avLst/>
          </a:prstGeom>
          <a:noFill/>
          <a:ln>
            <a:noFill/>
          </a:ln>
        </p:spPr>
        <p:txBody>
          <a:bodyPr anchorCtr="0" anchor="t" bIns="91425" lIns="91425" spcFirstLastPara="1" rIns="91425" wrap="square" tIns="91425">
            <a:noAutofit/>
          </a:bodyPr>
          <a:lstStyle/>
          <a:p>
            <a:pPr indent="-174625" lvl="0" marL="174625" marR="0" rtl="0" algn="l">
              <a:lnSpc>
                <a:spcPct val="100000"/>
              </a:lnSpc>
              <a:spcBef>
                <a:spcPts val="0"/>
              </a:spcBef>
              <a:spcAft>
                <a:spcPts val="0"/>
              </a:spcAft>
              <a:buClr>
                <a:srgbClr val="000000"/>
              </a:buClr>
              <a:buSzPts val="2000"/>
              <a:buFont typeface="Arial"/>
              <a:buNone/>
            </a:pPr>
            <a:r>
              <a:rPr b="1" i="0" lang="es-PE" sz="2000" u="none" cap="none" strike="noStrike">
                <a:solidFill>
                  <a:srgbClr val="0070C0"/>
                </a:solidFill>
                <a:latin typeface="Calibri"/>
                <a:ea typeface="Calibri"/>
                <a:cs typeface="Calibri"/>
                <a:sym typeface="Calibri"/>
              </a:rPr>
              <a:t>APRENDIZAJE</a:t>
            </a:r>
            <a:endParaRPr b="1" i="0" sz="2000" u="none" cap="none" strike="noStrike">
              <a:solidFill>
                <a:srgbClr val="0070C0"/>
              </a:solidFill>
              <a:latin typeface="Calibri"/>
              <a:ea typeface="Calibri"/>
              <a:cs typeface="Calibri"/>
              <a:sym typeface="Calibri"/>
            </a:endParaRPr>
          </a:p>
        </p:txBody>
      </p:sp>
      <p:grpSp>
        <p:nvGrpSpPr>
          <p:cNvPr id="626" name="Google Shape;626;p55"/>
          <p:cNvGrpSpPr/>
          <p:nvPr/>
        </p:nvGrpSpPr>
        <p:grpSpPr>
          <a:xfrm>
            <a:off x="4076209" y="1288650"/>
            <a:ext cx="4785564" cy="3524393"/>
            <a:chOff x="4076209" y="1288650"/>
            <a:chExt cx="4785564" cy="3524393"/>
          </a:xfrm>
        </p:grpSpPr>
        <p:cxnSp>
          <p:nvCxnSpPr>
            <p:cNvPr id="627" name="Google Shape;627;p55"/>
            <p:cNvCxnSpPr>
              <a:stCxn id="628" idx="0"/>
            </p:cNvCxnSpPr>
            <p:nvPr/>
          </p:nvCxnSpPr>
          <p:spPr>
            <a:xfrm flipH="1" rot="10800000">
              <a:off x="4796214" y="2489409"/>
              <a:ext cx="932700" cy="571500"/>
            </a:xfrm>
            <a:prstGeom prst="straightConnector1">
              <a:avLst/>
            </a:prstGeom>
            <a:noFill/>
            <a:ln cap="flat" cmpd="sng" w="25400">
              <a:solidFill>
                <a:schemeClr val="accent1"/>
              </a:solidFill>
              <a:prstDash val="solid"/>
              <a:round/>
              <a:headEnd len="sm" w="sm" type="none"/>
              <a:tailEnd len="med" w="med" type="triangle"/>
            </a:ln>
            <a:effectLst>
              <a:outerShdw blurRad="40000" rotWithShape="0" dir="5400000" dist="20000">
                <a:srgbClr val="000000">
                  <a:alpha val="37254"/>
                </a:srgbClr>
              </a:outerShdw>
            </a:effectLst>
          </p:spPr>
        </p:cxnSp>
        <p:cxnSp>
          <p:nvCxnSpPr>
            <p:cNvPr id="629" name="Google Shape;629;p55"/>
            <p:cNvCxnSpPr/>
            <p:nvPr/>
          </p:nvCxnSpPr>
          <p:spPr>
            <a:xfrm rot="10800000">
              <a:off x="7238218" y="2475282"/>
              <a:ext cx="935899" cy="630027"/>
            </a:xfrm>
            <a:prstGeom prst="straightConnector1">
              <a:avLst/>
            </a:prstGeom>
            <a:noFill/>
            <a:ln cap="flat" cmpd="sng" w="25400">
              <a:solidFill>
                <a:schemeClr val="accent1"/>
              </a:solidFill>
              <a:prstDash val="solid"/>
              <a:round/>
              <a:headEnd len="sm" w="sm" type="none"/>
              <a:tailEnd len="med" w="med" type="triangle"/>
            </a:ln>
            <a:effectLst>
              <a:outerShdw blurRad="40000" rotWithShape="0" dir="5400000" dist="20000">
                <a:srgbClr val="000000">
                  <a:alpha val="37254"/>
                </a:srgbClr>
              </a:outerShdw>
            </a:effectLst>
          </p:spPr>
        </p:cxnSp>
        <p:sp>
          <p:nvSpPr>
            <p:cNvPr id="630" name="Google Shape;630;p55"/>
            <p:cNvSpPr/>
            <p:nvPr/>
          </p:nvSpPr>
          <p:spPr>
            <a:xfrm>
              <a:off x="5712778" y="1288650"/>
              <a:ext cx="1493092" cy="571486"/>
            </a:xfrm>
            <a:prstGeom prst="diamond">
              <a:avLst/>
            </a:prstGeom>
            <a:solidFill>
              <a:srgbClr val="0070C0"/>
            </a:solidFill>
            <a:ln>
              <a:noFill/>
            </a:ln>
            <a:effectLst>
              <a:outerShdw blurRad="50800" rotWithShape="0" algn="tl" dir="2700000" dist="38100">
                <a:srgbClr val="000000">
                  <a:alpha val="8549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0" i="0" lang="es-PE" sz="900" u="none" cap="none" strike="noStrike">
                  <a:solidFill>
                    <a:schemeClr val="lt1"/>
                  </a:solidFill>
                  <a:latin typeface="Arial Narrow"/>
                  <a:ea typeface="Arial Narrow"/>
                  <a:cs typeface="Arial Narrow"/>
                  <a:sym typeface="Arial Narrow"/>
                </a:rPr>
                <a:t>MAXIMIZAR</a:t>
              </a:r>
              <a:endParaRPr b="0" i="0" sz="900" u="none" cap="none" strike="noStrike">
                <a:solidFill>
                  <a:schemeClr val="lt1"/>
                </a:solidFill>
                <a:latin typeface="Arial Narrow"/>
                <a:ea typeface="Arial Narrow"/>
                <a:cs typeface="Arial Narrow"/>
                <a:sym typeface="Arial Narrow"/>
              </a:endParaRPr>
            </a:p>
          </p:txBody>
        </p:sp>
        <p:sp>
          <p:nvSpPr>
            <p:cNvPr id="631" name="Google Shape;631;p55"/>
            <p:cNvSpPr/>
            <p:nvPr/>
          </p:nvSpPr>
          <p:spPr>
            <a:xfrm>
              <a:off x="5712778" y="2156804"/>
              <a:ext cx="1493092" cy="571486"/>
            </a:xfrm>
            <a:prstGeom prst="diamond">
              <a:avLst/>
            </a:prstGeom>
            <a:solidFill>
              <a:srgbClr val="0070C0"/>
            </a:solidFill>
            <a:ln>
              <a:noFill/>
            </a:ln>
            <a:effectLst>
              <a:outerShdw blurRad="50800" rotWithShape="0" algn="tl" dir="2700000" dist="38100">
                <a:srgbClr val="000000">
                  <a:alpha val="8549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0" i="0" lang="es-PE" sz="900" u="none" cap="none" strike="noStrike">
                  <a:solidFill>
                    <a:schemeClr val="lt1"/>
                  </a:solidFill>
                  <a:latin typeface="Arial Narrow"/>
                  <a:ea typeface="Arial Narrow"/>
                  <a:cs typeface="Arial Narrow"/>
                  <a:sym typeface="Arial Narrow"/>
                </a:rPr>
                <a:t>GENERAR CONFIANZA</a:t>
              </a:r>
              <a:endParaRPr b="0" i="0" sz="900" u="none" cap="none" strike="noStrike">
                <a:solidFill>
                  <a:schemeClr val="lt1"/>
                </a:solidFill>
                <a:latin typeface="Arial Narrow"/>
                <a:ea typeface="Arial Narrow"/>
                <a:cs typeface="Arial Narrow"/>
                <a:sym typeface="Arial Narrow"/>
              </a:endParaRPr>
            </a:p>
          </p:txBody>
        </p:sp>
        <p:grpSp>
          <p:nvGrpSpPr>
            <p:cNvPr id="632" name="Google Shape;632;p55"/>
            <p:cNvGrpSpPr/>
            <p:nvPr/>
          </p:nvGrpSpPr>
          <p:grpSpPr>
            <a:xfrm>
              <a:off x="5712778" y="3764052"/>
              <a:ext cx="1493092" cy="571486"/>
              <a:chOff x="5712778" y="3764052"/>
              <a:chExt cx="1493092" cy="571486"/>
            </a:xfrm>
          </p:grpSpPr>
          <p:sp>
            <p:nvSpPr>
              <p:cNvPr id="633" name="Google Shape;633;p55"/>
              <p:cNvSpPr/>
              <p:nvPr/>
            </p:nvSpPr>
            <p:spPr>
              <a:xfrm>
                <a:off x="5712778" y="3764052"/>
                <a:ext cx="1493092" cy="571486"/>
              </a:xfrm>
              <a:prstGeom prst="diamond">
                <a:avLst/>
              </a:prstGeom>
              <a:solidFill>
                <a:srgbClr val="0070C0"/>
              </a:solidFill>
              <a:ln>
                <a:noFill/>
              </a:ln>
              <a:effectLst>
                <a:outerShdw blurRad="50800" rotWithShape="0" algn="tl" dir="2700000" dist="38100">
                  <a:srgbClr val="000000">
                    <a:alpha val="8549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t/>
                </a:r>
                <a:endParaRPr b="0" i="0" sz="900" u="none" cap="none" strike="noStrike">
                  <a:solidFill>
                    <a:schemeClr val="lt1"/>
                  </a:solidFill>
                  <a:latin typeface="Arial Narrow"/>
                  <a:ea typeface="Arial Narrow"/>
                  <a:cs typeface="Arial Narrow"/>
                  <a:sym typeface="Arial Narrow"/>
                </a:endParaRPr>
              </a:p>
            </p:txBody>
          </p:sp>
          <p:sp>
            <p:nvSpPr>
              <p:cNvPr id="634" name="Google Shape;634;p55"/>
              <p:cNvSpPr txBox="1"/>
              <p:nvPr/>
            </p:nvSpPr>
            <p:spPr>
              <a:xfrm>
                <a:off x="5944220" y="3891978"/>
                <a:ext cx="1172818" cy="229909"/>
              </a:xfrm>
              <a:prstGeom prst="rect">
                <a:avLst/>
              </a:prstGeom>
              <a:noFill/>
              <a:ln>
                <a:noFill/>
              </a:ln>
            </p:spPr>
            <p:txBody>
              <a:bodyPr anchorCtr="0" anchor="t" bIns="91425" lIns="91425" spcFirstLastPara="1" rIns="91425" wrap="square" tIns="91425">
                <a:noAutofit/>
              </a:bodyPr>
              <a:lstStyle/>
              <a:p>
                <a:pPr indent="-174625" lvl="0" marL="174625" marR="0" rtl="0" algn="l">
                  <a:lnSpc>
                    <a:spcPct val="100000"/>
                  </a:lnSpc>
                  <a:spcBef>
                    <a:spcPts val="0"/>
                  </a:spcBef>
                  <a:spcAft>
                    <a:spcPts val="0"/>
                  </a:spcAft>
                  <a:buClr>
                    <a:srgbClr val="000000"/>
                  </a:buClr>
                  <a:buSzPts val="1000"/>
                  <a:buFont typeface="Arial"/>
                  <a:buNone/>
                </a:pPr>
                <a:r>
                  <a:rPr b="0" i="0" lang="es-PE" sz="1000" u="none" cap="none" strike="noStrike">
                    <a:solidFill>
                      <a:schemeClr val="lt1"/>
                    </a:solidFill>
                    <a:latin typeface="Arial Narrow"/>
                    <a:ea typeface="Arial Narrow"/>
                    <a:cs typeface="Arial Narrow"/>
                    <a:sym typeface="Arial Narrow"/>
                  </a:rPr>
                  <a:t>PRODUCTIVIDAD</a:t>
                </a:r>
                <a:endParaRPr b="0" i="0" sz="1000" u="none" cap="none" strike="noStrike">
                  <a:solidFill>
                    <a:schemeClr val="lt1"/>
                  </a:solidFill>
                  <a:latin typeface="Arial Narrow"/>
                  <a:ea typeface="Arial Narrow"/>
                  <a:cs typeface="Arial Narrow"/>
                  <a:sym typeface="Arial Narrow"/>
                </a:endParaRPr>
              </a:p>
            </p:txBody>
          </p:sp>
        </p:grpSp>
        <p:sp>
          <p:nvSpPr>
            <p:cNvPr id="635" name="Google Shape;635;p55"/>
            <p:cNvSpPr/>
            <p:nvPr/>
          </p:nvSpPr>
          <p:spPr>
            <a:xfrm>
              <a:off x="5728798" y="3070226"/>
              <a:ext cx="1440009" cy="523220"/>
            </a:xfrm>
            <a:prstGeom prst="flowChartManualOperation">
              <a:avLst/>
            </a:prstGeom>
            <a:solidFill>
              <a:srgbClr val="0070C0"/>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0" i="0" lang="es-PE" sz="900" u="none" cap="none" strike="noStrike">
                  <a:solidFill>
                    <a:schemeClr val="lt1"/>
                  </a:solidFill>
                  <a:latin typeface="Arial Narrow"/>
                  <a:ea typeface="Arial Narrow"/>
                  <a:cs typeface="Arial Narrow"/>
                  <a:sym typeface="Arial Narrow"/>
                </a:rPr>
                <a:t>DISEÑO DE SOLUCIONES</a:t>
              </a:r>
              <a:endParaRPr b="0" i="0" sz="900" u="none" cap="none" strike="noStrike">
                <a:solidFill>
                  <a:schemeClr val="lt1"/>
                </a:solidFill>
                <a:latin typeface="Arial Narrow"/>
                <a:ea typeface="Arial Narrow"/>
                <a:cs typeface="Arial Narrow"/>
                <a:sym typeface="Arial Narrow"/>
              </a:endParaRPr>
            </a:p>
          </p:txBody>
        </p:sp>
        <p:sp>
          <p:nvSpPr>
            <p:cNvPr id="636" name="Google Shape;636;p55"/>
            <p:cNvSpPr/>
            <p:nvPr/>
          </p:nvSpPr>
          <p:spPr>
            <a:xfrm>
              <a:off x="7421764" y="3072574"/>
              <a:ext cx="1440009" cy="523220"/>
            </a:xfrm>
            <a:prstGeom prst="flowChartManualOperation">
              <a:avLst/>
            </a:prstGeom>
            <a:solidFill>
              <a:srgbClr val="0070C0"/>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0" i="0" lang="es-PE" sz="900" u="none" cap="none" strike="noStrike">
                  <a:solidFill>
                    <a:schemeClr val="lt1"/>
                  </a:solidFill>
                  <a:latin typeface="Arial Narrow"/>
                  <a:ea typeface="Arial Narrow"/>
                  <a:cs typeface="Arial Narrow"/>
                  <a:sym typeface="Arial Narrow"/>
                </a:rPr>
                <a:t>SERVICO AL CLIENTE</a:t>
              </a:r>
              <a:endParaRPr b="0" i="0" sz="900" u="none" cap="none" strike="noStrike">
                <a:solidFill>
                  <a:schemeClr val="lt1"/>
                </a:solidFill>
                <a:latin typeface="Arial Narrow"/>
                <a:ea typeface="Arial Narrow"/>
                <a:cs typeface="Arial Narrow"/>
                <a:sym typeface="Arial Narrow"/>
              </a:endParaRPr>
            </a:p>
          </p:txBody>
        </p:sp>
        <p:sp>
          <p:nvSpPr>
            <p:cNvPr id="628" name="Google Shape;628;p55"/>
            <p:cNvSpPr/>
            <p:nvPr/>
          </p:nvSpPr>
          <p:spPr>
            <a:xfrm>
              <a:off x="4076209" y="3060909"/>
              <a:ext cx="1440009" cy="523220"/>
            </a:xfrm>
            <a:prstGeom prst="flowChartManualOperation">
              <a:avLst/>
            </a:prstGeom>
            <a:solidFill>
              <a:srgbClr val="0070C0"/>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0" i="0" lang="es-PE" sz="900" u="none" cap="none" strike="noStrike">
                  <a:solidFill>
                    <a:schemeClr val="lt1"/>
                  </a:solidFill>
                  <a:latin typeface="Arial Narrow"/>
                  <a:ea typeface="Arial Narrow"/>
                  <a:cs typeface="Arial Narrow"/>
                  <a:sym typeface="Arial Narrow"/>
                </a:rPr>
                <a:t>NECESIDADES DEL CLIENTE</a:t>
              </a:r>
              <a:endParaRPr b="0" i="0" sz="900" u="none" cap="none" strike="noStrike">
                <a:solidFill>
                  <a:schemeClr val="lt1"/>
                </a:solidFill>
                <a:latin typeface="Arial Narrow"/>
                <a:ea typeface="Arial Narrow"/>
                <a:cs typeface="Arial Narrow"/>
                <a:sym typeface="Arial Narrow"/>
              </a:endParaRPr>
            </a:p>
          </p:txBody>
        </p:sp>
        <p:sp>
          <p:nvSpPr>
            <p:cNvPr id="637" name="Google Shape;637;p55"/>
            <p:cNvSpPr/>
            <p:nvPr/>
          </p:nvSpPr>
          <p:spPr>
            <a:xfrm>
              <a:off x="7117038" y="4289823"/>
              <a:ext cx="1440009" cy="523220"/>
            </a:xfrm>
            <a:prstGeom prst="flowChartManualOperation">
              <a:avLst/>
            </a:prstGeom>
            <a:solidFill>
              <a:srgbClr val="0070C0"/>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0" i="0" lang="es-PE" sz="900" u="none" cap="none" strike="noStrike">
                  <a:solidFill>
                    <a:schemeClr val="lt1"/>
                  </a:solidFill>
                  <a:latin typeface="Arial Narrow"/>
                  <a:ea typeface="Arial Narrow"/>
                  <a:cs typeface="Arial Narrow"/>
                  <a:sym typeface="Arial Narrow"/>
                </a:rPr>
                <a:t>MEJORAR ALMBIENTE DE TRABAJO</a:t>
              </a:r>
              <a:endParaRPr b="0" i="0" sz="900" u="none" cap="none" strike="noStrike">
                <a:solidFill>
                  <a:schemeClr val="lt1"/>
                </a:solidFill>
                <a:latin typeface="Arial Narrow"/>
                <a:ea typeface="Arial Narrow"/>
                <a:cs typeface="Arial Narrow"/>
                <a:sym typeface="Arial Narrow"/>
              </a:endParaRPr>
            </a:p>
          </p:txBody>
        </p:sp>
        <p:sp>
          <p:nvSpPr>
            <p:cNvPr id="638" name="Google Shape;638;p55"/>
            <p:cNvSpPr/>
            <p:nvPr/>
          </p:nvSpPr>
          <p:spPr>
            <a:xfrm>
              <a:off x="4459751" y="4289823"/>
              <a:ext cx="1440009" cy="523220"/>
            </a:xfrm>
            <a:prstGeom prst="flowChartManualOperation">
              <a:avLst/>
            </a:prstGeom>
            <a:solidFill>
              <a:srgbClr val="0070C0"/>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0" i="0" lang="es-PE" sz="900" u="none" cap="none" strike="noStrike">
                  <a:solidFill>
                    <a:schemeClr val="lt1"/>
                  </a:solidFill>
                  <a:latin typeface="Arial Narrow"/>
                  <a:ea typeface="Arial Narrow"/>
                  <a:cs typeface="Arial Narrow"/>
                  <a:sym typeface="Arial Narrow"/>
                </a:rPr>
                <a:t>MEJORAR </a:t>
              </a:r>
              <a:r>
                <a:rPr b="0" i="0" lang="es-PE" sz="800" u="none" cap="none" strike="noStrike">
                  <a:solidFill>
                    <a:schemeClr val="lt1"/>
                  </a:solidFill>
                  <a:latin typeface="Arial Narrow"/>
                  <a:ea typeface="Arial Narrow"/>
                  <a:cs typeface="Arial Narrow"/>
                  <a:sym typeface="Arial Narrow"/>
                </a:rPr>
                <a:t>COMPETENCIAS</a:t>
              </a:r>
              <a:endParaRPr b="0" i="0" sz="800" u="none" cap="none" strike="noStrike">
                <a:solidFill>
                  <a:schemeClr val="lt1"/>
                </a:solidFill>
                <a:latin typeface="Arial Narrow"/>
                <a:ea typeface="Arial Narrow"/>
                <a:cs typeface="Arial Narrow"/>
                <a:sym typeface="Arial Narrow"/>
              </a:endParaRPr>
            </a:p>
          </p:txBody>
        </p:sp>
        <p:cxnSp>
          <p:nvCxnSpPr>
            <p:cNvPr id="639" name="Google Shape;639;p55"/>
            <p:cNvCxnSpPr>
              <a:endCxn id="633" idx="1"/>
            </p:cNvCxnSpPr>
            <p:nvPr/>
          </p:nvCxnSpPr>
          <p:spPr>
            <a:xfrm flipH="1" rot="10800000">
              <a:off x="5179678" y="4049795"/>
              <a:ext cx="533100" cy="240000"/>
            </a:xfrm>
            <a:prstGeom prst="straightConnector1">
              <a:avLst/>
            </a:prstGeom>
            <a:noFill/>
            <a:ln cap="flat" cmpd="sng" w="25400">
              <a:solidFill>
                <a:schemeClr val="accent1"/>
              </a:solidFill>
              <a:prstDash val="solid"/>
              <a:round/>
              <a:headEnd len="sm" w="sm" type="none"/>
              <a:tailEnd len="med" w="med" type="triangle"/>
            </a:ln>
            <a:effectLst>
              <a:outerShdw blurRad="40000" rotWithShape="0" dir="5400000" dist="20000">
                <a:srgbClr val="000000">
                  <a:alpha val="37254"/>
                </a:srgbClr>
              </a:outerShdw>
            </a:effectLst>
          </p:spPr>
        </p:cxnSp>
        <p:cxnSp>
          <p:nvCxnSpPr>
            <p:cNvPr id="640" name="Google Shape;640;p55"/>
            <p:cNvCxnSpPr/>
            <p:nvPr/>
          </p:nvCxnSpPr>
          <p:spPr>
            <a:xfrm rot="10800000">
              <a:off x="7168807" y="4034967"/>
              <a:ext cx="668236" cy="274734"/>
            </a:xfrm>
            <a:prstGeom prst="straightConnector1">
              <a:avLst/>
            </a:prstGeom>
            <a:noFill/>
            <a:ln cap="flat" cmpd="sng" w="25400">
              <a:solidFill>
                <a:schemeClr val="accent1"/>
              </a:solidFill>
              <a:prstDash val="solid"/>
              <a:round/>
              <a:headEnd len="sm" w="sm" type="none"/>
              <a:tailEnd len="med" w="med" type="triangle"/>
            </a:ln>
            <a:effectLst>
              <a:outerShdw blurRad="40000" rotWithShape="0" dir="5400000" dist="20000">
                <a:srgbClr val="000000">
                  <a:alpha val="37254"/>
                </a:srgbClr>
              </a:outerShdw>
            </a:effectLst>
          </p:spPr>
        </p:cxnSp>
        <p:cxnSp>
          <p:nvCxnSpPr>
            <p:cNvPr id="641" name="Google Shape;641;p55"/>
            <p:cNvCxnSpPr/>
            <p:nvPr/>
          </p:nvCxnSpPr>
          <p:spPr>
            <a:xfrm flipH="1" rot="10800000">
              <a:off x="6459324" y="3595794"/>
              <a:ext cx="1293198" cy="168258"/>
            </a:xfrm>
            <a:prstGeom prst="straightConnector1">
              <a:avLst/>
            </a:prstGeom>
            <a:noFill/>
            <a:ln cap="flat" cmpd="sng" w="25400">
              <a:solidFill>
                <a:schemeClr val="accent1"/>
              </a:solidFill>
              <a:prstDash val="solid"/>
              <a:round/>
              <a:headEnd len="sm" w="sm" type="none"/>
              <a:tailEnd len="sm" w="sm" type="none"/>
            </a:ln>
            <a:effectLst>
              <a:outerShdw blurRad="40000" rotWithShape="0" dir="5400000" dist="20000">
                <a:srgbClr val="000000">
                  <a:alpha val="37254"/>
                </a:srgbClr>
              </a:outerShdw>
            </a:effectLst>
          </p:spPr>
        </p:cxnSp>
        <p:cxnSp>
          <p:nvCxnSpPr>
            <p:cNvPr id="642" name="Google Shape;642;p55"/>
            <p:cNvCxnSpPr>
              <a:stCxn id="633" idx="0"/>
            </p:cNvCxnSpPr>
            <p:nvPr/>
          </p:nvCxnSpPr>
          <p:spPr>
            <a:xfrm rot="10800000">
              <a:off x="5081724" y="3584052"/>
              <a:ext cx="1377600" cy="180000"/>
            </a:xfrm>
            <a:prstGeom prst="straightConnector1">
              <a:avLst/>
            </a:prstGeom>
            <a:noFill/>
            <a:ln cap="flat" cmpd="sng" w="25400">
              <a:solidFill>
                <a:schemeClr val="accent1"/>
              </a:solidFill>
              <a:prstDash val="solid"/>
              <a:round/>
              <a:headEnd len="sm" w="sm" type="none"/>
              <a:tailEnd len="sm" w="sm" type="none"/>
            </a:ln>
            <a:effectLst>
              <a:outerShdw blurRad="40000" rotWithShape="0" dir="5400000" dist="20000">
                <a:srgbClr val="000000">
                  <a:alpha val="37254"/>
                </a:srgbClr>
              </a:outerShdw>
            </a:effectLst>
          </p:spPr>
        </p:cxnSp>
        <p:cxnSp>
          <p:nvCxnSpPr>
            <p:cNvPr id="643" name="Google Shape;643;p55"/>
            <p:cNvCxnSpPr>
              <a:stCxn id="633" idx="0"/>
              <a:endCxn id="635" idx="2"/>
            </p:cNvCxnSpPr>
            <p:nvPr/>
          </p:nvCxnSpPr>
          <p:spPr>
            <a:xfrm rot="10800000">
              <a:off x="6448824" y="3593352"/>
              <a:ext cx="10500" cy="170700"/>
            </a:xfrm>
            <a:prstGeom prst="straightConnector1">
              <a:avLst/>
            </a:prstGeom>
            <a:noFill/>
            <a:ln cap="flat" cmpd="sng" w="25400">
              <a:solidFill>
                <a:schemeClr val="accent1"/>
              </a:solidFill>
              <a:prstDash val="solid"/>
              <a:round/>
              <a:headEnd len="sm" w="sm" type="none"/>
              <a:tailEnd len="med" w="med" type="triangle"/>
            </a:ln>
            <a:effectLst>
              <a:outerShdw blurRad="40000" rotWithShape="0" dir="5400000" dist="20000">
                <a:srgbClr val="000000">
                  <a:alpha val="37254"/>
                </a:srgbClr>
              </a:outerShdw>
            </a:effectLst>
          </p:spPr>
        </p:cxnSp>
        <p:cxnSp>
          <p:nvCxnSpPr>
            <p:cNvPr id="644" name="Google Shape;644;p55"/>
            <p:cNvCxnSpPr/>
            <p:nvPr/>
          </p:nvCxnSpPr>
          <p:spPr>
            <a:xfrm rot="10800000">
              <a:off x="6448802" y="2738001"/>
              <a:ext cx="0" cy="320357"/>
            </a:xfrm>
            <a:prstGeom prst="straightConnector1">
              <a:avLst/>
            </a:prstGeom>
            <a:noFill/>
            <a:ln cap="flat" cmpd="sng" w="25400">
              <a:solidFill>
                <a:schemeClr val="accent1"/>
              </a:solidFill>
              <a:prstDash val="solid"/>
              <a:round/>
              <a:headEnd len="sm" w="sm" type="none"/>
              <a:tailEnd len="med" w="med" type="triangle"/>
            </a:ln>
            <a:effectLst>
              <a:outerShdw blurRad="40000" rotWithShape="0" dir="5400000" dist="20000">
                <a:srgbClr val="000000">
                  <a:alpha val="37254"/>
                </a:srgbClr>
              </a:outerShdw>
            </a:effectLst>
          </p:spPr>
        </p:cxnSp>
        <p:cxnSp>
          <p:nvCxnSpPr>
            <p:cNvPr id="645" name="Google Shape;645;p55"/>
            <p:cNvCxnSpPr/>
            <p:nvPr/>
          </p:nvCxnSpPr>
          <p:spPr>
            <a:xfrm rot="10800000">
              <a:off x="6448802" y="1862756"/>
              <a:ext cx="0" cy="270855"/>
            </a:xfrm>
            <a:prstGeom prst="straightConnector1">
              <a:avLst/>
            </a:prstGeom>
            <a:noFill/>
            <a:ln cap="flat" cmpd="sng" w="25400">
              <a:solidFill>
                <a:schemeClr val="accent1"/>
              </a:solidFill>
              <a:prstDash val="solid"/>
              <a:round/>
              <a:headEnd len="sm" w="sm" type="none"/>
              <a:tailEnd len="med" w="med" type="triangle"/>
            </a:ln>
            <a:effectLst>
              <a:outerShdw blurRad="40000" rotWithShape="0" dir="5400000" dist="20000">
                <a:srgbClr val="000000">
                  <a:alpha val="37254"/>
                </a:srgbClr>
              </a:outerShdw>
            </a:effectLst>
          </p:spPr>
        </p:cxnSp>
      </p:gr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9" name="Shape 649"/>
        <p:cNvGrpSpPr/>
        <p:nvPr/>
      </p:nvGrpSpPr>
      <p:grpSpPr>
        <a:xfrm>
          <a:off x="0" y="0"/>
          <a:ext cx="0" cy="0"/>
          <a:chOff x="0" y="0"/>
          <a:chExt cx="0" cy="0"/>
        </a:xfrm>
      </p:grpSpPr>
      <p:pic>
        <p:nvPicPr>
          <p:cNvPr id="650" name="Google Shape;650;p56"/>
          <p:cNvPicPr preferRelativeResize="0"/>
          <p:nvPr/>
        </p:nvPicPr>
        <p:blipFill rotWithShape="1">
          <a:blip r:embed="rId3">
            <a:alphaModFix/>
          </a:blip>
          <a:srcRect b="0" l="0" r="0" t="0"/>
          <a:stretch/>
        </p:blipFill>
        <p:spPr>
          <a:xfrm>
            <a:off x="1878934" y="1431235"/>
            <a:ext cx="7024906" cy="3124872"/>
          </a:xfrm>
          <a:prstGeom prst="rect">
            <a:avLst/>
          </a:prstGeom>
          <a:noFill/>
          <a:ln>
            <a:noFill/>
          </a:ln>
        </p:spPr>
      </p:pic>
      <p:sp>
        <p:nvSpPr>
          <p:cNvPr id="651" name="Google Shape;651;p56"/>
          <p:cNvSpPr/>
          <p:nvPr/>
        </p:nvSpPr>
        <p:spPr>
          <a:xfrm>
            <a:off x="512023" y="331345"/>
            <a:ext cx="6417283" cy="200055"/>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300"/>
              <a:buFont typeface="Arial"/>
              <a:buNone/>
            </a:pPr>
            <a:r>
              <a:rPr b="0" i="0" lang="es-PE" sz="1300" u="none" cap="none" strike="noStrike">
                <a:solidFill>
                  <a:srgbClr val="438AD7"/>
                </a:solidFill>
                <a:latin typeface="Calibri"/>
                <a:ea typeface="Calibri"/>
                <a:cs typeface="Calibri"/>
                <a:sym typeface="Calibri"/>
              </a:rPr>
              <a:t>/ FALTA DE ATENCIÓN A LOS RESULTADOS</a:t>
            </a:r>
            <a:endParaRPr b="0" i="0" sz="1300" u="none" cap="none" strike="noStrike">
              <a:solidFill>
                <a:srgbClr val="438AD7"/>
              </a:solidFill>
              <a:latin typeface="Calibri"/>
              <a:ea typeface="Calibri"/>
              <a:cs typeface="Calibri"/>
              <a:sym typeface="Calibri"/>
            </a:endParaRPr>
          </a:p>
        </p:txBody>
      </p:sp>
      <p:sp>
        <p:nvSpPr>
          <p:cNvPr id="652" name="Google Shape;652;p56"/>
          <p:cNvSpPr/>
          <p:nvPr/>
        </p:nvSpPr>
        <p:spPr>
          <a:xfrm flipH="1" rot="10800000">
            <a:off x="952500" y="1314450"/>
            <a:ext cx="484632" cy="3086099"/>
          </a:xfrm>
          <a:prstGeom prst="downArrow">
            <a:avLst>
              <a:gd fmla="val 50000" name="adj1"/>
              <a:gd fmla="val 50000" name="adj2"/>
            </a:avLst>
          </a:prstGeom>
          <a:solidFill>
            <a:srgbClr val="C00000"/>
          </a:solidFill>
          <a:ln cap="flat" cmpd="sng" w="25400">
            <a:solidFill>
              <a:srgbClr val="C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6" name="Shape 656"/>
        <p:cNvGrpSpPr/>
        <p:nvPr/>
      </p:nvGrpSpPr>
      <p:grpSpPr>
        <a:xfrm>
          <a:off x="0" y="0"/>
          <a:ext cx="0" cy="0"/>
          <a:chOff x="0" y="0"/>
          <a:chExt cx="0" cy="0"/>
        </a:xfrm>
      </p:grpSpPr>
      <p:pic>
        <p:nvPicPr>
          <p:cNvPr descr="árbol Con Raíces Y Frutos Maduros Imagen De Caricatura Ilustración del  Vector - Ilustración de fruta, crecimiento: 183784744" id="657" name="Google Shape;657;p57"/>
          <p:cNvPicPr preferRelativeResize="0"/>
          <p:nvPr/>
        </p:nvPicPr>
        <p:blipFill rotWithShape="1">
          <a:blip r:embed="rId3">
            <a:alphaModFix/>
          </a:blip>
          <a:srcRect b="8667" l="0" r="0" t="0"/>
          <a:stretch/>
        </p:blipFill>
        <p:spPr>
          <a:xfrm>
            <a:off x="-1" y="1112809"/>
            <a:ext cx="3180007" cy="3657524"/>
          </a:xfrm>
          <a:prstGeom prst="rect">
            <a:avLst/>
          </a:prstGeom>
          <a:noFill/>
          <a:ln>
            <a:noFill/>
          </a:ln>
        </p:spPr>
      </p:pic>
      <p:pic>
        <p:nvPicPr>
          <p:cNvPr id="658" name="Google Shape;658;p57"/>
          <p:cNvPicPr preferRelativeResize="0"/>
          <p:nvPr/>
        </p:nvPicPr>
        <p:blipFill rotWithShape="1">
          <a:blip r:embed="rId4">
            <a:alphaModFix/>
          </a:blip>
          <a:srcRect b="0" l="0" r="0" t="0"/>
          <a:stretch/>
        </p:blipFill>
        <p:spPr>
          <a:xfrm>
            <a:off x="2696939" y="1692720"/>
            <a:ext cx="6168766" cy="2744037"/>
          </a:xfrm>
          <a:prstGeom prst="rect">
            <a:avLst/>
          </a:prstGeom>
          <a:noFill/>
          <a:ln>
            <a:noFill/>
          </a:ln>
        </p:spPr>
      </p:pic>
      <p:sp>
        <p:nvSpPr>
          <p:cNvPr id="659" name="Google Shape;659;p57"/>
          <p:cNvSpPr/>
          <p:nvPr/>
        </p:nvSpPr>
        <p:spPr>
          <a:xfrm>
            <a:off x="512023" y="331345"/>
            <a:ext cx="6417283" cy="200055"/>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300"/>
              <a:buFont typeface="Arial"/>
              <a:buNone/>
            </a:pPr>
            <a:r>
              <a:rPr b="0" i="0" lang="es-PE" sz="1300" u="none" cap="none" strike="noStrike">
                <a:solidFill>
                  <a:srgbClr val="438AD7"/>
                </a:solidFill>
                <a:latin typeface="Calibri"/>
                <a:ea typeface="Calibri"/>
                <a:cs typeface="Calibri"/>
                <a:sym typeface="Calibri"/>
              </a:rPr>
              <a:t>/ FALTA DE ATENCIÓN A LOS RESULTADOS</a:t>
            </a:r>
            <a:endParaRPr b="0" i="0" sz="1300" u="none" cap="none" strike="noStrike">
              <a:solidFill>
                <a:srgbClr val="438AD7"/>
              </a:solidFill>
              <a:latin typeface="Calibri"/>
              <a:ea typeface="Calibri"/>
              <a:cs typeface="Calibri"/>
              <a:sym typeface="Calibri"/>
            </a:endParaRPr>
          </a:p>
        </p:txBody>
      </p:sp>
      <p:sp>
        <p:nvSpPr>
          <p:cNvPr id="660" name="Google Shape;660;p57"/>
          <p:cNvSpPr/>
          <p:nvPr/>
        </p:nvSpPr>
        <p:spPr>
          <a:xfrm flipH="1" rot="10800000">
            <a:off x="202365" y="3535680"/>
            <a:ext cx="4207709" cy="55244"/>
          </a:xfrm>
          <a:prstGeom prst="mathMinus">
            <a:avLst>
              <a:gd fmla="val 23520" name="adj1"/>
            </a:avLst>
          </a:prstGeom>
          <a:solidFill>
            <a:srgbClr val="C00000"/>
          </a:solidFill>
          <a:ln cap="flat" cmpd="sng" w="25400">
            <a:solidFill>
              <a:srgbClr val="C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61" name="Google Shape;661;p57"/>
          <p:cNvSpPr/>
          <p:nvPr/>
        </p:nvSpPr>
        <p:spPr>
          <a:xfrm flipH="1" rot="10800000">
            <a:off x="202364" y="2997982"/>
            <a:ext cx="4207709" cy="55244"/>
          </a:xfrm>
          <a:prstGeom prst="mathMinus">
            <a:avLst>
              <a:gd fmla="val 23520" name="adj1"/>
            </a:avLst>
          </a:prstGeom>
          <a:solidFill>
            <a:srgbClr val="C00000"/>
          </a:solidFill>
          <a:ln cap="flat" cmpd="sng" w="25400">
            <a:solidFill>
              <a:srgbClr val="C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62" name="Google Shape;662;p57"/>
          <p:cNvSpPr/>
          <p:nvPr/>
        </p:nvSpPr>
        <p:spPr>
          <a:xfrm flipH="1" rot="10800000">
            <a:off x="373814" y="2546771"/>
            <a:ext cx="2712286" cy="55244"/>
          </a:xfrm>
          <a:prstGeom prst="mathMinus">
            <a:avLst>
              <a:gd fmla="val 23520" name="adj1"/>
            </a:avLst>
          </a:prstGeom>
          <a:solidFill>
            <a:srgbClr val="C00000"/>
          </a:solidFill>
          <a:ln cap="flat" cmpd="sng" w="25400">
            <a:solidFill>
              <a:srgbClr val="C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63" name="Google Shape;663;p57"/>
          <p:cNvSpPr/>
          <p:nvPr/>
        </p:nvSpPr>
        <p:spPr>
          <a:xfrm flipH="1" rot="10800000">
            <a:off x="245226" y="3736627"/>
            <a:ext cx="257175" cy="504123"/>
          </a:xfrm>
          <a:prstGeom prst="downArrow">
            <a:avLst>
              <a:gd fmla="val 50000" name="adj1"/>
              <a:gd fmla="val 50000" name="adj2"/>
            </a:avLst>
          </a:prstGeom>
          <a:solidFill>
            <a:srgbClr val="C00000"/>
          </a:solidFill>
          <a:ln cap="flat" cmpd="sng" w="25400">
            <a:solidFill>
              <a:srgbClr val="C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64" name="Google Shape;664;p57"/>
          <p:cNvSpPr/>
          <p:nvPr/>
        </p:nvSpPr>
        <p:spPr>
          <a:xfrm flipH="1" rot="10800000">
            <a:off x="245226" y="3079332"/>
            <a:ext cx="257175" cy="504123"/>
          </a:xfrm>
          <a:prstGeom prst="downArrow">
            <a:avLst>
              <a:gd fmla="val 50000" name="adj1"/>
              <a:gd fmla="val 50000" name="adj2"/>
            </a:avLst>
          </a:prstGeom>
          <a:solidFill>
            <a:srgbClr val="C00000"/>
          </a:solidFill>
          <a:ln cap="flat" cmpd="sng" w="25400">
            <a:solidFill>
              <a:srgbClr val="C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65" name="Google Shape;665;p57"/>
          <p:cNvSpPr/>
          <p:nvPr/>
        </p:nvSpPr>
        <p:spPr>
          <a:xfrm flipH="1" rot="10800000">
            <a:off x="245225" y="2444179"/>
            <a:ext cx="257175" cy="504123"/>
          </a:xfrm>
          <a:prstGeom prst="downArrow">
            <a:avLst>
              <a:gd fmla="val 50000" name="adj1"/>
              <a:gd fmla="val 50000" name="adj2"/>
            </a:avLst>
          </a:prstGeom>
          <a:solidFill>
            <a:srgbClr val="C00000"/>
          </a:solidFill>
          <a:ln cap="flat" cmpd="sng" w="25400">
            <a:solidFill>
              <a:srgbClr val="C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Medalla de oro del ganador con cintas rojas aisladas. | Vector Premium" id="666" name="Google Shape;666;p57"/>
          <p:cNvPicPr preferRelativeResize="0"/>
          <p:nvPr/>
        </p:nvPicPr>
        <p:blipFill rotWithShape="1">
          <a:blip r:embed="rId5">
            <a:alphaModFix/>
          </a:blip>
          <a:srcRect b="-1" l="15804" r="12196" t="8647"/>
          <a:stretch/>
        </p:blipFill>
        <p:spPr>
          <a:xfrm>
            <a:off x="71359" y="1258047"/>
            <a:ext cx="666750" cy="845969"/>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0" name="Shape 670"/>
        <p:cNvGrpSpPr/>
        <p:nvPr/>
      </p:nvGrpSpPr>
      <p:grpSpPr>
        <a:xfrm>
          <a:off x="0" y="0"/>
          <a:ext cx="0" cy="0"/>
          <a:chOff x="0" y="0"/>
          <a:chExt cx="0" cy="0"/>
        </a:xfrm>
      </p:grpSpPr>
      <p:sp>
        <p:nvSpPr>
          <p:cNvPr id="671" name="Google Shape;671;p58"/>
          <p:cNvSpPr/>
          <p:nvPr/>
        </p:nvSpPr>
        <p:spPr>
          <a:xfrm>
            <a:off x="512023" y="331345"/>
            <a:ext cx="6417283" cy="200055"/>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300"/>
              <a:buFont typeface="Arial"/>
              <a:buNone/>
            </a:pPr>
            <a:r>
              <a:rPr b="0" i="0" lang="es-PE" sz="1300" u="none" cap="none" strike="noStrike">
                <a:solidFill>
                  <a:srgbClr val="438AD7"/>
                </a:solidFill>
                <a:latin typeface="Calibri"/>
                <a:ea typeface="Calibri"/>
                <a:cs typeface="Calibri"/>
                <a:sym typeface="Calibri"/>
              </a:rPr>
              <a:t>/ FALTA DE ATENCIÓN A LOS RESULTADOS</a:t>
            </a:r>
            <a:endParaRPr b="0" i="0" sz="1300" u="none" cap="none" strike="noStrike">
              <a:solidFill>
                <a:srgbClr val="438AD7"/>
              </a:solidFill>
              <a:latin typeface="Calibri"/>
              <a:ea typeface="Calibri"/>
              <a:cs typeface="Calibri"/>
              <a:sym typeface="Calibri"/>
            </a:endParaRPr>
          </a:p>
        </p:txBody>
      </p:sp>
      <p:grpSp>
        <p:nvGrpSpPr>
          <p:cNvPr id="672" name="Google Shape;672;p58"/>
          <p:cNvGrpSpPr/>
          <p:nvPr/>
        </p:nvGrpSpPr>
        <p:grpSpPr>
          <a:xfrm>
            <a:off x="507048" y="1316320"/>
            <a:ext cx="4067175" cy="3412332"/>
            <a:chOff x="1161563" y="1188244"/>
            <a:chExt cx="4067175" cy="3412332"/>
          </a:xfrm>
        </p:grpSpPr>
        <p:pic>
          <p:nvPicPr>
            <p:cNvPr descr="Las 5 disfunciones de un equipo y el resultado de trabajar con compromiso.  - Maraca Talent" id="673" name="Google Shape;673;p58"/>
            <p:cNvPicPr preferRelativeResize="0"/>
            <p:nvPr/>
          </p:nvPicPr>
          <p:blipFill rotWithShape="1">
            <a:blip r:embed="rId3">
              <a:alphaModFix/>
            </a:blip>
            <a:srcRect b="8833" l="18503" r="0" t="0"/>
            <a:stretch/>
          </p:blipFill>
          <p:spPr>
            <a:xfrm>
              <a:off x="1161563" y="1188244"/>
              <a:ext cx="4067175" cy="3412332"/>
            </a:xfrm>
            <a:prstGeom prst="rect">
              <a:avLst/>
            </a:prstGeom>
            <a:noFill/>
            <a:ln>
              <a:noFill/>
            </a:ln>
          </p:spPr>
        </p:pic>
        <p:pic>
          <p:nvPicPr>
            <p:cNvPr id="674" name="Google Shape;674;p58"/>
            <p:cNvPicPr preferRelativeResize="0"/>
            <p:nvPr/>
          </p:nvPicPr>
          <p:blipFill rotWithShape="1">
            <a:blip r:embed="rId4">
              <a:alphaModFix/>
            </a:blip>
            <a:srcRect b="0" l="0" r="0" t="0"/>
            <a:stretch/>
          </p:blipFill>
          <p:spPr>
            <a:xfrm>
              <a:off x="1161563" y="1262061"/>
              <a:ext cx="897255" cy="831057"/>
            </a:xfrm>
            <a:prstGeom prst="rect">
              <a:avLst/>
            </a:prstGeom>
            <a:noFill/>
            <a:ln>
              <a:noFill/>
            </a:ln>
          </p:spPr>
        </p:pic>
      </p:grpSp>
      <p:grpSp>
        <p:nvGrpSpPr>
          <p:cNvPr id="675" name="Google Shape;675;p58"/>
          <p:cNvGrpSpPr/>
          <p:nvPr/>
        </p:nvGrpSpPr>
        <p:grpSpPr>
          <a:xfrm>
            <a:off x="5398376" y="1567357"/>
            <a:ext cx="2647810" cy="1796249"/>
            <a:chOff x="4884420" y="1219200"/>
            <a:chExt cx="3840480" cy="2400300"/>
          </a:xfrm>
        </p:grpSpPr>
        <p:pic>
          <p:nvPicPr>
            <p:cNvPr descr="Vídeos online" id="676" name="Google Shape;676;p58"/>
            <p:cNvPicPr preferRelativeResize="0"/>
            <p:nvPr/>
          </p:nvPicPr>
          <p:blipFill rotWithShape="1">
            <a:blip r:embed="rId5">
              <a:alphaModFix/>
            </a:blip>
            <a:srcRect b="0" l="0" r="0" t="0"/>
            <a:stretch/>
          </p:blipFill>
          <p:spPr>
            <a:xfrm>
              <a:off x="4884420" y="1219200"/>
              <a:ext cx="3840480" cy="2400300"/>
            </a:xfrm>
            <a:prstGeom prst="rect">
              <a:avLst/>
            </a:prstGeom>
            <a:noFill/>
            <a:ln>
              <a:noFill/>
            </a:ln>
          </p:spPr>
        </p:pic>
        <p:pic>
          <p:nvPicPr>
            <p:cNvPr id="677" name="Google Shape;677;p58"/>
            <p:cNvPicPr preferRelativeResize="0"/>
            <p:nvPr/>
          </p:nvPicPr>
          <p:blipFill rotWithShape="1">
            <a:blip r:embed="rId4">
              <a:alphaModFix/>
            </a:blip>
            <a:srcRect b="0" l="0" r="0" t="0"/>
            <a:stretch/>
          </p:blipFill>
          <p:spPr>
            <a:xfrm>
              <a:off x="6253162" y="3371850"/>
              <a:ext cx="1819275" cy="166199"/>
            </a:xfrm>
            <a:prstGeom prst="rect">
              <a:avLst/>
            </a:prstGeom>
            <a:noFill/>
            <a:ln>
              <a:noFill/>
            </a:ln>
          </p:spPr>
        </p:pic>
      </p:grpSp>
      <p:sp>
        <p:nvSpPr>
          <p:cNvPr id="678" name="Google Shape;678;p58"/>
          <p:cNvSpPr txBox="1"/>
          <p:nvPr/>
        </p:nvSpPr>
        <p:spPr>
          <a:xfrm>
            <a:off x="1528684" y="704437"/>
            <a:ext cx="6434216"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s-PE" sz="1800" u="none" cap="none" strike="noStrike">
                <a:solidFill>
                  <a:srgbClr val="262626"/>
                </a:solidFill>
                <a:latin typeface="Calibri"/>
                <a:ea typeface="Calibri"/>
                <a:cs typeface="Calibri"/>
                <a:sym typeface="Calibri"/>
              </a:rPr>
              <a:t>LAS CINCO DISFUNCIONES DE UN EQUIPO – PATRICK LENCIONI</a:t>
            </a:r>
            <a:endParaRPr b="0" i="0" sz="1800" u="none" cap="none" strike="noStrike">
              <a:solidFill>
                <a:schemeClr val="dk1"/>
              </a:solidFill>
              <a:latin typeface="Calibri"/>
              <a:ea typeface="Calibri"/>
              <a:cs typeface="Calibri"/>
              <a:sym typeface="Calibri"/>
            </a:endParaRPr>
          </a:p>
        </p:txBody>
      </p:sp>
      <p:sp>
        <p:nvSpPr>
          <p:cNvPr id="679" name="Google Shape;679;p58"/>
          <p:cNvSpPr txBox="1"/>
          <p:nvPr/>
        </p:nvSpPr>
        <p:spPr>
          <a:xfrm>
            <a:off x="5300282" y="3618719"/>
            <a:ext cx="3336670" cy="64633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1" i="0" lang="es-PE" sz="1800" u="none" cap="none" strike="noStrike">
                <a:solidFill>
                  <a:srgbClr val="262626"/>
                </a:solidFill>
                <a:latin typeface="Calibri"/>
                <a:ea typeface="Calibri"/>
                <a:cs typeface="Calibri"/>
                <a:sym typeface="Calibri"/>
              </a:rPr>
              <a:t>Vídeo resumen de las cinco disfunciones</a:t>
            </a:r>
            <a:endParaRPr b="1" i="0" sz="1800" u="none" cap="none" strike="noStrike">
              <a:solidFill>
                <a:schemeClr val="dk1"/>
              </a:solidFill>
              <a:latin typeface="Calibri"/>
              <a:ea typeface="Calibri"/>
              <a:cs typeface="Calibri"/>
              <a:sym typeface="Calibri"/>
            </a:endParaRPr>
          </a:p>
        </p:txBody>
      </p:sp>
      <p:sp>
        <p:nvSpPr>
          <p:cNvPr id="680" name="Google Shape;680;p58"/>
          <p:cNvSpPr txBox="1"/>
          <p:nvPr/>
        </p:nvSpPr>
        <p:spPr>
          <a:xfrm>
            <a:off x="5126997" y="4379547"/>
            <a:ext cx="3840479" cy="281231"/>
          </a:xfrm>
          <a:prstGeom prst="rect">
            <a:avLst/>
          </a:prstGeom>
          <a:noFill/>
          <a:ln>
            <a:noFill/>
          </a:ln>
        </p:spPr>
        <p:txBody>
          <a:bodyPr anchorCtr="0" anchor="t" bIns="45700" lIns="91425" spcFirstLastPara="1" rIns="91425" wrap="square" tIns="45700">
            <a:spAutoFit/>
          </a:bodyPr>
          <a:lstStyle/>
          <a:p>
            <a:pPr indent="0" lvl="0" marL="0" marR="0" rtl="0" algn="l">
              <a:lnSpc>
                <a:spcPct val="107000"/>
              </a:lnSpc>
              <a:spcBef>
                <a:spcPts val="0"/>
              </a:spcBef>
              <a:spcAft>
                <a:spcPts val="0"/>
              </a:spcAft>
              <a:buClr>
                <a:srgbClr val="000000"/>
              </a:buClr>
              <a:buSzPts val="1200"/>
              <a:buFont typeface="Arial"/>
              <a:buNone/>
            </a:pPr>
            <a:r>
              <a:rPr b="0" i="0" lang="es-PE" sz="1200" u="sng" cap="none" strike="noStrike">
                <a:solidFill>
                  <a:srgbClr val="0000FF"/>
                </a:solidFill>
                <a:latin typeface="Calibri"/>
                <a:ea typeface="Calibri"/>
                <a:cs typeface="Calibri"/>
                <a:sym typeface="Calibri"/>
                <a:hlinkClick r:id="rId6">
                  <a:extLst>
                    <a:ext uri="{A12FA001-AC4F-418D-AE19-62706E023703}">
                      <ahyp:hlinkClr val="tx"/>
                    </a:ext>
                  </a:extLst>
                </a:hlinkClick>
              </a:rPr>
              <a:t>https://www.youtube.com/watch?v=cJrufv9A_P0&amp;t=7s</a:t>
            </a:r>
            <a:r>
              <a:rPr b="0" i="0" lang="es-PE" sz="1200" u="none" cap="none" strike="noStrike">
                <a:solidFill>
                  <a:schemeClr val="dk1"/>
                </a:solidFill>
                <a:latin typeface="Calibri"/>
                <a:ea typeface="Calibri"/>
                <a:cs typeface="Calibri"/>
                <a:sym typeface="Calibri"/>
              </a:rPr>
              <a:t> </a:t>
            </a:r>
            <a:endParaRPr b="0" i="0" sz="1200" u="none" cap="none" strike="noStrike">
              <a:solidFill>
                <a:schemeClr val="dk1"/>
              </a:solidFill>
              <a:latin typeface="Calibri"/>
              <a:ea typeface="Calibri"/>
              <a:cs typeface="Calibri"/>
              <a:sym typeface="Calibri"/>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5" name="Shape 685"/>
        <p:cNvGrpSpPr/>
        <p:nvPr/>
      </p:nvGrpSpPr>
      <p:grpSpPr>
        <a:xfrm>
          <a:off x="0" y="0"/>
          <a:ext cx="0" cy="0"/>
          <a:chOff x="0" y="0"/>
          <a:chExt cx="0" cy="0"/>
        </a:xfrm>
      </p:grpSpPr>
      <p:sp>
        <p:nvSpPr>
          <p:cNvPr id="686" name="Google Shape;686;p59"/>
          <p:cNvSpPr/>
          <p:nvPr/>
        </p:nvSpPr>
        <p:spPr>
          <a:xfrm>
            <a:off x="0" y="0"/>
            <a:ext cx="9144000" cy="5715000"/>
          </a:xfrm>
          <a:prstGeom prst="rect">
            <a:avLst/>
          </a:prstGeom>
          <a:solidFill>
            <a:srgbClr val="1F85A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87" name="Google Shape;687;p59"/>
          <p:cNvSpPr/>
          <p:nvPr/>
        </p:nvSpPr>
        <p:spPr>
          <a:xfrm>
            <a:off x="2304789" y="965680"/>
            <a:ext cx="6370899" cy="2954655"/>
          </a:xfrm>
          <a:prstGeom prst="rect">
            <a:avLst/>
          </a:prstGeom>
          <a:noFill/>
          <a:ln>
            <a:noFill/>
          </a:ln>
        </p:spPr>
        <p:txBody>
          <a:bodyPr anchorCtr="0" anchor="t" bIns="0" lIns="0" spcFirstLastPara="1" rIns="0" wrap="square" tIns="0">
            <a:spAutoFit/>
          </a:bodyPr>
          <a:lstStyle/>
          <a:p>
            <a:pPr indent="-180975" lvl="0" marL="180975" marR="0" rtl="0" algn="l">
              <a:lnSpc>
                <a:spcPct val="100000"/>
              </a:lnSpc>
              <a:spcBef>
                <a:spcPts val="0"/>
              </a:spcBef>
              <a:spcAft>
                <a:spcPts val="0"/>
              </a:spcAft>
              <a:buClr>
                <a:srgbClr val="FFFFFF"/>
              </a:buClr>
              <a:buSzPts val="1600"/>
              <a:buFont typeface="Arial"/>
              <a:buChar char="•"/>
            </a:pPr>
            <a:r>
              <a:rPr b="0" i="0" lang="es-PE" sz="1600" u="none" cap="none" strike="noStrike">
                <a:solidFill>
                  <a:srgbClr val="FFFFFF"/>
                </a:solidFill>
                <a:latin typeface="Calibri"/>
                <a:ea typeface="Calibri"/>
                <a:cs typeface="Calibri"/>
                <a:sym typeface="Calibri"/>
              </a:rPr>
              <a:t>Según Lencioni, al atravesar por estas 5 fases, el equipo se encuentra preparado para afrontar grandes retos y poder dar grandes resultados como un equipo, poniendo como prioridad al colectivo y no al individuo.</a:t>
            </a:r>
            <a:endParaRPr b="0" i="0" sz="1400" u="none" cap="none" strike="noStrike">
              <a:solidFill>
                <a:srgbClr val="000000"/>
              </a:solidFill>
              <a:latin typeface="Arial"/>
              <a:ea typeface="Arial"/>
              <a:cs typeface="Arial"/>
              <a:sym typeface="Arial"/>
            </a:endParaRPr>
          </a:p>
          <a:p>
            <a:pPr indent="-180975" lvl="0" marL="180975" marR="0" rtl="0" algn="l">
              <a:lnSpc>
                <a:spcPct val="100000"/>
              </a:lnSpc>
              <a:spcBef>
                <a:spcPts val="0"/>
              </a:spcBef>
              <a:spcAft>
                <a:spcPts val="0"/>
              </a:spcAft>
              <a:buClr>
                <a:srgbClr val="FFFFFF"/>
              </a:buClr>
              <a:buSzPts val="1600"/>
              <a:buFont typeface="Arial"/>
              <a:buChar char="•"/>
            </a:pPr>
            <a:r>
              <a:rPr b="0" i="0" lang="es-PE" sz="1600" u="none" cap="none" strike="noStrike">
                <a:solidFill>
                  <a:srgbClr val="FFFFFF"/>
                </a:solidFill>
                <a:latin typeface="Calibri"/>
                <a:ea typeface="Calibri"/>
                <a:cs typeface="Calibri"/>
                <a:sym typeface="Calibri"/>
              </a:rPr>
              <a:t>En los equipos donde el nivel de confianza es más alto, existe menos incertidumbre y los problemas se resuelven con mayor eficacia.</a:t>
            </a:r>
            <a:endParaRPr b="0" i="0" sz="1400" u="none" cap="none" strike="noStrike">
              <a:solidFill>
                <a:srgbClr val="000000"/>
              </a:solidFill>
              <a:latin typeface="Arial"/>
              <a:ea typeface="Arial"/>
              <a:cs typeface="Arial"/>
              <a:sym typeface="Arial"/>
            </a:endParaRPr>
          </a:p>
          <a:p>
            <a:pPr indent="-180975" lvl="0" marL="180975" marR="0" rtl="0" algn="l">
              <a:lnSpc>
                <a:spcPct val="100000"/>
              </a:lnSpc>
              <a:spcBef>
                <a:spcPts val="0"/>
              </a:spcBef>
              <a:spcAft>
                <a:spcPts val="0"/>
              </a:spcAft>
              <a:buClr>
                <a:srgbClr val="FFFFFF"/>
              </a:buClr>
              <a:buSzPts val="1600"/>
              <a:buFont typeface="Arial"/>
              <a:buChar char="•"/>
            </a:pPr>
            <a:r>
              <a:rPr b="0" i="0" lang="es-PE" sz="1600" u="none" cap="none" strike="noStrike">
                <a:solidFill>
                  <a:srgbClr val="FFFFFF"/>
                </a:solidFill>
                <a:latin typeface="Calibri"/>
                <a:ea typeface="Calibri"/>
                <a:cs typeface="Calibri"/>
                <a:sym typeface="Calibri"/>
              </a:rPr>
              <a:t>Cuando los niveles de confianza son altos, los equipos asumen mayores riesgos y existe un mayor sentido de pertenencia.</a:t>
            </a:r>
            <a:endParaRPr b="0" i="0" sz="1400" u="none" cap="none" strike="noStrike">
              <a:solidFill>
                <a:srgbClr val="000000"/>
              </a:solidFill>
              <a:latin typeface="Arial"/>
              <a:ea typeface="Arial"/>
              <a:cs typeface="Arial"/>
              <a:sym typeface="Arial"/>
            </a:endParaRPr>
          </a:p>
          <a:p>
            <a:pPr indent="-180975" lvl="0" marL="180975" marR="0" rtl="0" algn="l">
              <a:lnSpc>
                <a:spcPct val="100000"/>
              </a:lnSpc>
              <a:spcBef>
                <a:spcPts val="0"/>
              </a:spcBef>
              <a:spcAft>
                <a:spcPts val="0"/>
              </a:spcAft>
              <a:buClr>
                <a:srgbClr val="FFFFFF"/>
              </a:buClr>
              <a:buSzPts val="1600"/>
              <a:buFont typeface="Arial"/>
              <a:buChar char="•"/>
            </a:pPr>
            <a:r>
              <a:rPr b="0" i="0" lang="es-PE" sz="1600" u="none" cap="none" strike="noStrike">
                <a:solidFill>
                  <a:srgbClr val="FFFFFF"/>
                </a:solidFill>
                <a:latin typeface="Calibri"/>
                <a:ea typeface="Calibri"/>
                <a:cs typeface="Calibri"/>
                <a:sym typeface="Calibri"/>
              </a:rPr>
              <a:t>El conflicto constructivo se limita a conceptos e ideas, y evita centrarse en cuestiones personales y en ataques destructivos lo cuál genera grandes beneficios para el equipo y fortalece la confianza porque son capaces de decirse las cosas de manera directa.</a:t>
            </a:r>
            <a:endParaRPr b="0" i="0" sz="1400" u="none" cap="none" strike="noStrike">
              <a:solidFill>
                <a:srgbClr val="000000"/>
              </a:solidFill>
              <a:latin typeface="Arial"/>
              <a:ea typeface="Arial"/>
              <a:cs typeface="Arial"/>
              <a:sym typeface="Arial"/>
            </a:endParaRPr>
          </a:p>
          <a:p>
            <a:pPr indent="-180975" lvl="0" marL="180975" marR="0" rtl="0" algn="l">
              <a:lnSpc>
                <a:spcPct val="100000"/>
              </a:lnSpc>
              <a:spcBef>
                <a:spcPts val="0"/>
              </a:spcBef>
              <a:spcAft>
                <a:spcPts val="0"/>
              </a:spcAft>
              <a:buClr>
                <a:srgbClr val="FFFFFF"/>
              </a:buClr>
              <a:buSzPts val="1600"/>
              <a:buFont typeface="Arial"/>
              <a:buChar char="•"/>
            </a:pPr>
            <a:r>
              <a:rPr b="0" i="0" lang="es-PE" sz="1600" u="none" cap="none" strike="noStrike">
                <a:solidFill>
                  <a:srgbClr val="FFFFFF"/>
                </a:solidFill>
                <a:latin typeface="Calibri"/>
                <a:ea typeface="Calibri"/>
                <a:cs typeface="Calibri"/>
                <a:sym typeface="Calibri"/>
              </a:rPr>
              <a:t>El compromiso nos hace dar todo lo que sea necesario.</a:t>
            </a:r>
            <a:endParaRPr b="0" i="0" sz="1600" u="none" cap="none" strike="noStrike">
              <a:solidFill>
                <a:srgbClr val="FFFFFF"/>
              </a:solidFill>
              <a:latin typeface="Calibri"/>
              <a:ea typeface="Calibri"/>
              <a:cs typeface="Calibri"/>
              <a:sym typeface="Calibri"/>
            </a:endParaRPr>
          </a:p>
        </p:txBody>
      </p:sp>
      <p:sp>
        <p:nvSpPr>
          <p:cNvPr id="688" name="Google Shape;688;p59"/>
          <p:cNvSpPr/>
          <p:nvPr/>
        </p:nvSpPr>
        <p:spPr>
          <a:xfrm>
            <a:off x="511154" y="331345"/>
            <a:ext cx="1945800" cy="200055"/>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300"/>
              <a:buFont typeface="Arial"/>
              <a:buNone/>
            </a:pPr>
            <a:r>
              <a:rPr b="0" i="0" lang="es-PE" sz="1300" u="none" cap="none" strike="noStrike">
                <a:solidFill>
                  <a:schemeClr val="lt1"/>
                </a:solidFill>
                <a:latin typeface="Calibri"/>
                <a:ea typeface="Calibri"/>
                <a:cs typeface="Calibri"/>
                <a:sym typeface="Calibri"/>
              </a:rPr>
              <a:t>/ CONCLUSIONES</a:t>
            </a:r>
            <a:endParaRPr b="0" i="0" sz="1400" u="none" cap="none" strike="noStrike">
              <a:solidFill>
                <a:srgbClr val="000000"/>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sp>
        <p:nvSpPr>
          <p:cNvPr id="77" name="Google Shape;77;p6"/>
          <p:cNvSpPr/>
          <p:nvPr/>
        </p:nvSpPr>
        <p:spPr>
          <a:xfrm>
            <a:off x="512023" y="331345"/>
            <a:ext cx="6417283" cy="200055"/>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300"/>
              <a:buFont typeface="Arial"/>
              <a:buNone/>
            </a:pPr>
            <a:r>
              <a:rPr b="0" i="0" lang="es-PE" sz="1300" u="none" cap="none" strike="noStrike">
                <a:solidFill>
                  <a:srgbClr val="438AD7"/>
                </a:solidFill>
                <a:latin typeface="Calibri"/>
                <a:ea typeface="Calibri"/>
                <a:cs typeface="Calibri"/>
                <a:sym typeface="Calibri"/>
              </a:rPr>
              <a:t>/ LAS CINCO DISFUNCIONES QUE ATRAVIESA UN EQUIPO</a:t>
            </a:r>
            <a:endParaRPr b="0" i="0" sz="1300" u="none" cap="none" strike="noStrike">
              <a:solidFill>
                <a:srgbClr val="438AD7"/>
              </a:solidFill>
              <a:latin typeface="Calibri"/>
              <a:ea typeface="Calibri"/>
              <a:cs typeface="Calibri"/>
              <a:sym typeface="Calibri"/>
            </a:endParaRPr>
          </a:p>
        </p:txBody>
      </p:sp>
      <p:pic>
        <p:nvPicPr>
          <p:cNvPr id="78" name="Google Shape;78;p6"/>
          <p:cNvPicPr preferRelativeResize="0"/>
          <p:nvPr/>
        </p:nvPicPr>
        <p:blipFill rotWithShape="1">
          <a:blip r:embed="rId3">
            <a:alphaModFix/>
          </a:blip>
          <a:srcRect b="8750" l="51961" r="5120" t="9086"/>
          <a:stretch/>
        </p:blipFill>
        <p:spPr>
          <a:xfrm>
            <a:off x="4751389" y="517524"/>
            <a:ext cx="3924299" cy="4679951"/>
          </a:xfrm>
          <a:prstGeom prst="rect">
            <a:avLst/>
          </a:prstGeom>
          <a:noFill/>
          <a:ln>
            <a:noFill/>
          </a:ln>
        </p:spPr>
      </p:pic>
      <p:sp>
        <p:nvSpPr>
          <p:cNvPr id="79" name="Google Shape;79;p6"/>
          <p:cNvSpPr txBox="1"/>
          <p:nvPr/>
        </p:nvSpPr>
        <p:spPr>
          <a:xfrm>
            <a:off x="404734" y="3842157"/>
            <a:ext cx="4064466"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s-PE" sz="1600" u="none" cap="none" strike="noStrike">
                <a:solidFill>
                  <a:schemeClr val="dk1"/>
                </a:solidFill>
                <a:latin typeface="Calibri"/>
                <a:ea typeface="Calibri"/>
                <a:cs typeface="Calibri"/>
                <a:sym typeface="Calibri"/>
              </a:rPr>
              <a:t>Vídeo: </a:t>
            </a:r>
            <a:r>
              <a:rPr b="0" i="0" lang="es-PE" sz="1600" u="none" cap="none" strike="noStrike">
                <a:solidFill>
                  <a:schemeClr val="dk1"/>
                </a:solidFill>
                <a:latin typeface="Calibri"/>
                <a:ea typeface="Calibri"/>
                <a:cs typeface="Calibri"/>
                <a:sym typeface="Calibri"/>
              </a:rPr>
              <a:t>Las 5 disfunciones de un equipo</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1" i="0" lang="es-PE" sz="1600" u="none" cap="none" strike="noStrike">
                <a:solidFill>
                  <a:schemeClr val="dk1"/>
                </a:solidFill>
                <a:latin typeface="Calibri"/>
                <a:ea typeface="Calibri"/>
                <a:cs typeface="Calibri"/>
                <a:sym typeface="Calibri"/>
              </a:rPr>
              <a:t>Duración: </a:t>
            </a:r>
            <a:r>
              <a:rPr b="0" i="0" lang="es-PE" sz="1600" u="none" cap="none" strike="noStrike">
                <a:solidFill>
                  <a:schemeClr val="dk1"/>
                </a:solidFill>
                <a:latin typeface="Calibri"/>
                <a:ea typeface="Calibri"/>
                <a:cs typeface="Calibri"/>
                <a:sym typeface="Calibri"/>
              </a:rPr>
              <a:t>6:10’</a:t>
            </a:r>
            <a:endParaRPr b="0" i="0" sz="1400" u="none" cap="none" strike="noStrike">
              <a:solidFill>
                <a:srgbClr val="000000"/>
              </a:solidFill>
              <a:latin typeface="Arial"/>
              <a:ea typeface="Arial"/>
              <a:cs typeface="Arial"/>
              <a:sym typeface="Arial"/>
            </a:endParaRPr>
          </a:p>
        </p:txBody>
      </p:sp>
      <p:pic>
        <p:nvPicPr>
          <p:cNvPr descr="Cómo posicionar un vídeo de Youtube en Google rápidamente" id="80" name="Google Shape;80;p6"/>
          <p:cNvPicPr preferRelativeResize="0"/>
          <p:nvPr/>
        </p:nvPicPr>
        <p:blipFill rotWithShape="1">
          <a:blip r:embed="rId4">
            <a:alphaModFix/>
          </a:blip>
          <a:srcRect b="0" l="0" r="0" t="0"/>
          <a:stretch/>
        </p:blipFill>
        <p:spPr>
          <a:xfrm>
            <a:off x="468312" y="1115736"/>
            <a:ext cx="4016704" cy="2428570"/>
          </a:xfrm>
          <a:prstGeom prst="rect">
            <a:avLst/>
          </a:prstGeom>
          <a:noFill/>
          <a:ln>
            <a:noFill/>
          </a:ln>
        </p:spPr>
      </p:pic>
      <p:sp>
        <p:nvSpPr>
          <p:cNvPr id="81" name="Google Shape;81;p6"/>
          <p:cNvSpPr txBox="1"/>
          <p:nvPr/>
        </p:nvSpPr>
        <p:spPr>
          <a:xfrm>
            <a:off x="468312" y="4487921"/>
            <a:ext cx="3692627"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s-PE" sz="1200" u="sng" cap="none" strike="noStrike">
                <a:solidFill>
                  <a:srgbClr val="0000FF"/>
                </a:solidFill>
                <a:latin typeface="Calibri"/>
                <a:ea typeface="Calibri"/>
                <a:cs typeface="Calibri"/>
                <a:sym typeface="Calibri"/>
                <a:hlinkClick r:id="rId5">
                  <a:extLst>
                    <a:ext uri="{A12FA001-AC4F-418D-AE19-62706E023703}">
                      <ahyp:hlinkClr val="tx"/>
                    </a:ext>
                  </a:extLst>
                </a:hlinkClick>
              </a:rPr>
              <a:t>https://www.youtube.com/watch?v=6jWkIwkWkjk</a:t>
            </a:r>
            <a:r>
              <a:rPr b="0" i="0" lang="es-PE" sz="1200" u="none" cap="none" strike="noStrike">
                <a:solidFill>
                  <a:schemeClr val="dk1"/>
                </a:solidFill>
                <a:latin typeface="Calibri"/>
                <a:ea typeface="Calibri"/>
                <a:cs typeface="Calibri"/>
                <a:sym typeface="Calibri"/>
              </a:rPr>
              <a:t> </a:t>
            </a:r>
            <a:endParaRPr b="0" i="0" sz="1200" u="none" cap="none" strike="noStrike">
              <a:solidFill>
                <a:schemeClr val="dk1"/>
              </a:solidFill>
              <a:latin typeface="Calibri"/>
              <a:ea typeface="Calibri"/>
              <a:cs typeface="Calibri"/>
              <a:sym typeface="Calibri"/>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3" name="Shape 693"/>
        <p:cNvGrpSpPr/>
        <p:nvPr/>
      </p:nvGrpSpPr>
      <p:grpSpPr>
        <a:xfrm>
          <a:off x="0" y="0"/>
          <a:ext cx="0" cy="0"/>
          <a:chOff x="0" y="0"/>
          <a:chExt cx="0" cy="0"/>
        </a:xfrm>
      </p:grpSpPr>
      <p:sp>
        <p:nvSpPr>
          <p:cNvPr id="694" name="Google Shape;694;p60"/>
          <p:cNvSpPr/>
          <p:nvPr/>
        </p:nvSpPr>
        <p:spPr>
          <a:xfrm>
            <a:off x="0" y="0"/>
            <a:ext cx="9144000" cy="5715000"/>
          </a:xfrm>
          <a:prstGeom prst="rect">
            <a:avLst/>
          </a:prstGeom>
          <a:solidFill>
            <a:srgbClr val="1F85A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95" name="Google Shape;695;p60"/>
          <p:cNvSpPr/>
          <p:nvPr/>
        </p:nvSpPr>
        <p:spPr>
          <a:xfrm>
            <a:off x="2304789" y="965680"/>
            <a:ext cx="6370899" cy="2954655"/>
          </a:xfrm>
          <a:prstGeom prst="rect">
            <a:avLst/>
          </a:prstGeom>
          <a:noFill/>
          <a:ln>
            <a:noFill/>
          </a:ln>
        </p:spPr>
        <p:txBody>
          <a:bodyPr anchorCtr="0" anchor="t" bIns="0" lIns="0" spcFirstLastPara="1" rIns="0" wrap="square" tIns="0">
            <a:spAutoFit/>
          </a:bodyPr>
          <a:lstStyle/>
          <a:p>
            <a:pPr indent="-180975" lvl="0" marL="180975" marR="0" rtl="0" algn="l">
              <a:lnSpc>
                <a:spcPct val="100000"/>
              </a:lnSpc>
              <a:spcBef>
                <a:spcPts val="0"/>
              </a:spcBef>
              <a:spcAft>
                <a:spcPts val="0"/>
              </a:spcAft>
              <a:buClr>
                <a:srgbClr val="FFFFFF"/>
              </a:buClr>
              <a:buSzPts val="1600"/>
              <a:buFont typeface="Arial"/>
              <a:buChar char="•"/>
            </a:pPr>
            <a:r>
              <a:rPr b="0" i="0" lang="es-PE" sz="1600" u="none" cap="none" strike="noStrike">
                <a:solidFill>
                  <a:srgbClr val="FFFFFF"/>
                </a:solidFill>
                <a:latin typeface="Calibri"/>
                <a:ea typeface="Calibri"/>
                <a:cs typeface="Calibri"/>
                <a:sym typeface="Calibri"/>
              </a:rPr>
              <a:t>Los equipos que tienen claro su propósito, aprovechan al máximo las fortalezas de los miembros del equipo y cuando se puedan sentir perdidos por momento, saben cómo, rápidamente, re-dirigirse hacia el propósito.</a:t>
            </a:r>
            <a:endParaRPr b="0" i="0" sz="1400" u="none" cap="none" strike="noStrike">
              <a:solidFill>
                <a:srgbClr val="000000"/>
              </a:solidFill>
              <a:latin typeface="Arial"/>
              <a:ea typeface="Arial"/>
              <a:cs typeface="Arial"/>
              <a:sym typeface="Arial"/>
            </a:endParaRPr>
          </a:p>
          <a:p>
            <a:pPr indent="-180975" lvl="0" marL="180975" marR="0" rtl="0" algn="l">
              <a:lnSpc>
                <a:spcPct val="100000"/>
              </a:lnSpc>
              <a:spcBef>
                <a:spcPts val="0"/>
              </a:spcBef>
              <a:spcAft>
                <a:spcPts val="0"/>
              </a:spcAft>
              <a:buClr>
                <a:srgbClr val="FFFFFF"/>
              </a:buClr>
              <a:buSzPts val="1600"/>
              <a:buFont typeface="Arial"/>
              <a:buChar char="•"/>
            </a:pPr>
            <a:r>
              <a:rPr b="0" i="0" lang="es-PE" sz="1600" u="none" cap="none" strike="noStrike">
                <a:solidFill>
                  <a:srgbClr val="FFFFFF"/>
                </a:solidFill>
                <a:latin typeface="Calibri"/>
                <a:ea typeface="Calibri"/>
                <a:cs typeface="Calibri"/>
                <a:sym typeface="Calibri"/>
              </a:rPr>
              <a:t>La elusión de la responsabilidad nos lleva a centrar el liderazgo solamente en la cabeza del equipo de manera burocrática y no permite que se genere una rendición de cuentas entre los miembros del equipo.</a:t>
            </a:r>
            <a:endParaRPr b="0" i="0" sz="1400" u="none" cap="none" strike="noStrike">
              <a:solidFill>
                <a:srgbClr val="000000"/>
              </a:solidFill>
              <a:latin typeface="Arial"/>
              <a:ea typeface="Arial"/>
              <a:cs typeface="Arial"/>
              <a:sym typeface="Arial"/>
            </a:endParaRPr>
          </a:p>
          <a:p>
            <a:pPr indent="-180975" lvl="0" marL="180975" marR="0" rtl="0" algn="l">
              <a:lnSpc>
                <a:spcPct val="100000"/>
              </a:lnSpc>
              <a:spcBef>
                <a:spcPts val="0"/>
              </a:spcBef>
              <a:spcAft>
                <a:spcPts val="0"/>
              </a:spcAft>
              <a:buClr>
                <a:srgbClr val="FFFFFF"/>
              </a:buClr>
              <a:buSzPts val="1600"/>
              <a:buFont typeface="Arial"/>
              <a:buChar char="•"/>
            </a:pPr>
            <a:r>
              <a:rPr b="0" i="0" lang="es-PE" sz="1600" u="none" cap="none" strike="noStrike">
                <a:solidFill>
                  <a:srgbClr val="FFFFFF"/>
                </a:solidFill>
                <a:latin typeface="Calibri"/>
                <a:ea typeface="Calibri"/>
                <a:cs typeface="Calibri"/>
                <a:sym typeface="Calibri"/>
              </a:rPr>
              <a:t>Los equipos que se enfocan en los resultados colectivos retienen a los miembros de su equipo y logran orientarlos al logro, minimizan las conductas individualistas, evitan las distracciones y gozan del éxito logrado. </a:t>
            </a:r>
            <a:endParaRPr b="0" i="0" sz="1400" u="none" cap="none" strike="noStrike">
              <a:solidFill>
                <a:srgbClr val="000000"/>
              </a:solidFill>
              <a:latin typeface="Arial"/>
              <a:ea typeface="Arial"/>
              <a:cs typeface="Arial"/>
              <a:sym typeface="Arial"/>
            </a:endParaRPr>
          </a:p>
          <a:p>
            <a:pPr indent="-180975" lvl="0" marL="180975" marR="0" rtl="0" algn="l">
              <a:lnSpc>
                <a:spcPct val="100000"/>
              </a:lnSpc>
              <a:spcBef>
                <a:spcPts val="0"/>
              </a:spcBef>
              <a:spcAft>
                <a:spcPts val="0"/>
              </a:spcAft>
              <a:buClr>
                <a:srgbClr val="FFFFFF"/>
              </a:buClr>
              <a:buSzPts val="1600"/>
              <a:buFont typeface="Arial"/>
              <a:buChar char="•"/>
            </a:pPr>
            <a:r>
              <a:rPr b="0" i="0" lang="es-PE" sz="1600" u="none" cap="none" strike="noStrike">
                <a:solidFill>
                  <a:srgbClr val="FFFFFF"/>
                </a:solidFill>
                <a:latin typeface="Calibri"/>
                <a:ea typeface="Calibri"/>
                <a:cs typeface="Calibri"/>
                <a:sym typeface="Calibri"/>
              </a:rPr>
              <a:t>Los equipos que miden constantemente sus resultados por medio de diferentes herramientas y hacen seguimiento a sus avances logran las metas colectivas que se proponen.</a:t>
            </a:r>
            <a:endParaRPr b="0" i="0" sz="1400" u="none" cap="none" strike="noStrike">
              <a:solidFill>
                <a:srgbClr val="000000"/>
              </a:solidFill>
              <a:latin typeface="Arial"/>
              <a:ea typeface="Arial"/>
              <a:cs typeface="Arial"/>
              <a:sym typeface="Arial"/>
            </a:endParaRPr>
          </a:p>
        </p:txBody>
      </p:sp>
      <p:sp>
        <p:nvSpPr>
          <p:cNvPr id="696" name="Google Shape;696;p60"/>
          <p:cNvSpPr/>
          <p:nvPr/>
        </p:nvSpPr>
        <p:spPr>
          <a:xfrm>
            <a:off x="511154" y="331345"/>
            <a:ext cx="1945800" cy="200055"/>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300"/>
              <a:buFont typeface="Arial"/>
              <a:buNone/>
            </a:pPr>
            <a:r>
              <a:rPr b="0" i="0" lang="es-PE" sz="1300" u="none" cap="none" strike="noStrike">
                <a:solidFill>
                  <a:schemeClr val="lt1"/>
                </a:solidFill>
                <a:latin typeface="Calibri"/>
                <a:ea typeface="Calibri"/>
                <a:cs typeface="Calibri"/>
                <a:sym typeface="Calibri"/>
              </a:rPr>
              <a:t>/ CONCLUSIONES</a:t>
            </a:r>
            <a:endParaRPr b="0" i="0" sz="1400" u="none" cap="none" strike="noStrike">
              <a:solidFill>
                <a:srgbClr val="000000"/>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0" name="Shape 700"/>
        <p:cNvGrpSpPr/>
        <p:nvPr/>
      </p:nvGrpSpPr>
      <p:grpSpPr>
        <a:xfrm>
          <a:off x="0" y="0"/>
          <a:ext cx="0" cy="0"/>
          <a:chOff x="0" y="0"/>
          <a:chExt cx="0" cy="0"/>
        </a:xfrm>
      </p:grpSpPr>
      <p:sp>
        <p:nvSpPr>
          <p:cNvPr id="701" name="Google Shape;701;p61"/>
          <p:cNvSpPr txBox="1"/>
          <p:nvPr/>
        </p:nvSpPr>
        <p:spPr>
          <a:xfrm>
            <a:off x="515764" y="965680"/>
            <a:ext cx="7881937" cy="3223548"/>
          </a:xfrm>
          <a:prstGeom prst="rect">
            <a:avLst/>
          </a:prstGeom>
          <a:noFill/>
          <a:ln>
            <a:noFill/>
          </a:ln>
        </p:spPr>
        <p:txBody>
          <a:bodyPr anchorCtr="0" anchor="t" bIns="0" lIns="0" spcFirstLastPara="1" rIns="0" wrap="square" tIns="0">
            <a:noAutofit/>
          </a:bodyPr>
          <a:lstStyle/>
          <a:p>
            <a:pPr indent="-174625" lvl="0" marL="174625" marR="0" rtl="0" algn="l">
              <a:lnSpc>
                <a:spcPct val="100000"/>
              </a:lnSpc>
              <a:spcBef>
                <a:spcPts val="0"/>
              </a:spcBef>
              <a:spcAft>
                <a:spcPts val="0"/>
              </a:spcAft>
              <a:buClr>
                <a:schemeClr val="dk1"/>
              </a:buClr>
              <a:buSzPts val="1500"/>
              <a:buFont typeface="Arial"/>
              <a:buChar char="•"/>
            </a:pPr>
            <a:r>
              <a:rPr b="0" i="0" lang="es-PE" sz="1500" u="none" cap="none" strike="noStrike">
                <a:solidFill>
                  <a:schemeClr val="dk1"/>
                </a:solidFill>
                <a:latin typeface="Calibri"/>
                <a:ea typeface="Calibri"/>
                <a:cs typeface="Calibri"/>
                <a:sym typeface="Calibri"/>
              </a:rPr>
              <a:t>Lencioni, Patrick.  Las 5 disfunciones de un equipo. 2002</a:t>
            </a:r>
            <a:endParaRPr b="0" i="0" sz="1500" u="none" cap="none" strike="noStrike">
              <a:solidFill>
                <a:schemeClr val="dk1"/>
              </a:solidFill>
              <a:latin typeface="Calibri"/>
              <a:ea typeface="Calibri"/>
              <a:cs typeface="Calibri"/>
              <a:sym typeface="Calibri"/>
            </a:endParaRPr>
          </a:p>
        </p:txBody>
      </p:sp>
      <p:sp>
        <p:nvSpPr>
          <p:cNvPr id="702" name="Google Shape;702;p61"/>
          <p:cNvSpPr/>
          <p:nvPr/>
        </p:nvSpPr>
        <p:spPr>
          <a:xfrm>
            <a:off x="511154" y="331345"/>
            <a:ext cx="1945800" cy="200055"/>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300"/>
              <a:buFont typeface="Arial"/>
              <a:buNone/>
            </a:pPr>
            <a:r>
              <a:rPr b="0" i="0" lang="es-PE" sz="1300" u="none" cap="none" strike="noStrike">
                <a:solidFill>
                  <a:srgbClr val="438AD7"/>
                </a:solidFill>
                <a:latin typeface="Calibri"/>
                <a:ea typeface="Calibri"/>
                <a:cs typeface="Calibri"/>
                <a:sym typeface="Calibri"/>
              </a:rPr>
              <a:t>/ BIBLIOGRAFÍA</a:t>
            </a:r>
            <a:endParaRPr b="0" i="0" sz="1400" u="none" cap="none" strike="noStrike">
              <a:solidFill>
                <a:srgbClr val="000000"/>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7"/>
          <p:cNvSpPr/>
          <p:nvPr/>
        </p:nvSpPr>
        <p:spPr>
          <a:xfrm>
            <a:off x="404734" y="259587"/>
            <a:ext cx="6417283" cy="200055"/>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300"/>
              <a:buFont typeface="Arial"/>
              <a:buNone/>
            </a:pPr>
            <a:r>
              <a:rPr b="0" i="0" lang="es-PE" sz="1300" u="none" cap="none" strike="noStrike">
                <a:solidFill>
                  <a:srgbClr val="438AD7"/>
                </a:solidFill>
                <a:latin typeface="Calibri"/>
                <a:ea typeface="Calibri"/>
                <a:cs typeface="Calibri"/>
                <a:sym typeface="Calibri"/>
              </a:rPr>
              <a:t>/ LAS CINCO DISFUNCIONES QUE ATRAVIESA UN EQUIPO</a:t>
            </a:r>
            <a:endParaRPr b="0" i="0" sz="1300" u="none" cap="none" strike="noStrike">
              <a:solidFill>
                <a:srgbClr val="438AD7"/>
              </a:solidFill>
              <a:latin typeface="Calibri"/>
              <a:ea typeface="Calibri"/>
              <a:cs typeface="Calibri"/>
              <a:sym typeface="Calibri"/>
            </a:endParaRPr>
          </a:p>
        </p:txBody>
      </p:sp>
      <p:sp>
        <p:nvSpPr>
          <p:cNvPr id="87" name="Google Shape;87;p7"/>
          <p:cNvSpPr/>
          <p:nvPr/>
        </p:nvSpPr>
        <p:spPr>
          <a:xfrm>
            <a:off x="631137" y="638942"/>
            <a:ext cx="7554772" cy="246221"/>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600"/>
              <a:buFont typeface="Arial"/>
              <a:buNone/>
            </a:pPr>
            <a:r>
              <a:rPr b="0" i="0" lang="es-PE" sz="1600" u="none" cap="none" strike="noStrike">
                <a:solidFill>
                  <a:schemeClr val="dk1"/>
                </a:solidFill>
                <a:latin typeface="Calibri"/>
                <a:ea typeface="Calibri"/>
                <a:cs typeface="Calibri"/>
                <a:sym typeface="Calibri"/>
              </a:rPr>
              <a:t>DISFUNCIÓN </a:t>
            </a:r>
            <a:r>
              <a:rPr b="1" i="0" lang="es-PE" sz="1600" u="none" cap="none" strike="noStrike">
                <a:solidFill>
                  <a:srgbClr val="845CA2"/>
                </a:solidFill>
                <a:latin typeface="Calibri"/>
                <a:ea typeface="Calibri"/>
                <a:cs typeface="Calibri"/>
                <a:sym typeface="Calibri"/>
              </a:rPr>
              <a:t>FALTA DE CONFIANZA</a:t>
            </a:r>
            <a:endParaRPr b="1" i="0" sz="1600" u="none" cap="none" strike="noStrike">
              <a:solidFill>
                <a:srgbClr val="845CA2"/>
              </a:solidFill>
              <a:latin typeface="Calibri"/>
              <a:ea typeface="Calibri"/>
              <a:cs typeface="Calibri"/>
              <a:sym typeface="Calibri"/>
            </a:endParaRPr>
          </a:p>
        </p:txBody>
      </p:sp>
      <p:sp>
        <p:nvSpPr>
          <p:cNvPr id="88" name="Google Shape;88;p7"/>
          <p:cNvSpPr txBox="1"/>
          <p:nvPr/>
        </p:nvSpPr>
        <p:spPr>
          <a:xfrm>
            <a:off x="528823" y="917015"/>
            <a:ext cx="7657200" cy="585000"/>
          </a:xfrm>
          <a:prstGeom prst="rect">
            <a:avLst/>
          </a:prstGeom>
          <a:noFill/>
          <a:ln>
            <a:noFill/>
          </a:ln>
        </p:spPr>
        <p:txBody>
          <a:bodyPr anchorCtr="0" anchor="t" bIns="45700" lIns="91425" spcFirstLastPara="1" rIns="91425" wrap="square" tIns="45700">
            <a:spAutoFit/>
          </a:bodyPr>
          <a:lstStyle/>
          <a:p>
            <a:pPr indent="-457200" lvl="0" marL="457200" marR="0" rtl="0" algn="l">
              <a:lnSpc>
                <a:spcPct val="100000"/>
              </a:lnSpc>
              <a:spcBef>
                <a:spcPts val="0"/>
              </a:spcBef>
              <a:spcAft>
                <a:spcPts val="0"/>
              </a:spcAft>
              <a:buClr>
                <a:schemeClr val="dk1"/>
              </a:buClr>
              <a:buSzPts val="1600"/>
              <a:buFont typeface="Calibri"/>
              <a:buAutoNum type="arabicPeriod"/>
            </a:pPr>
            <a:r>
              <a:rPr b="0" i="0" lang="es-PE" sz="1600" u="none" cap="none" strike="noStrike">
                <a:solidFill>
                  <a:schemeClr val="dk1"/>
                </a:solidFill>
                <a:latin typeface="Calibri"/>
                <a:ea typeface="Calibri"/>
                <a:cs typeface="Calibri"/>
                <a:sym typeface="Calibri"/>
              </a:rPr>
              <a:t>El líder se resistía a aceptar sus debilidades.</a:t>
            </a:r>
            <a:endParaRPr b="0" i="0" sz="1400" u="none" cap="none" strike="noStrike">
              <a:solidFill>
                <a:srgbClr val="000000"/>
              </a:solidFill>
              <a:latin typeface="Arial"/>
              <a:ea typeface="Arial"/>
              <a:cs typeface="Arial"/>
              <a:sym typeface="Arial"/>
            </a:endParaRPr>
          </a:p>
          <a:p>
            <a:pPr indent="-457200" lvl="0" marL="457200" marR="0" rtl="0" algn="l">
              <a:lnSpc>
                <a:spcPct val="100000"/>
              </a:lnSpc>
              <a:spcBef>
                <a:spcPts val="0"/>
              </a:spcBef>
              <a:spcAft>
                <a:spcPts val="0"/>
              </a:spcAft>
              <a:buClr>
                <a:schemeClr val="dk1"/>
              </a:buClr>
              <a:buSzPts val="1600"/>
              <a:buFont typeface="Calibri"/>
              <a:buAutoNum type="arabicPeriod"/>
            </a:pPr>
            <a:r>
              <a:rPr b="0" i="0" lang="es-PE" sz="1600" u="none" cap="none" strike="noStrike">
                <a:solidFill>
                  <a:schemeClr val="dk1"/>
                </a:solidFill>
                <a:latin typeface="Calibri"/>
                <a:ea typeface="Calibri"/>
                <a:cs typeface="Calibri"/>
                <a:sym typeface="Calibri"/>
              </a:rPr>
              <a:t>El CEO era intimidante, no recibía feedback.</a:t>
            </a:r>
            <a:endParaRPr b="0" i="0" sz="1400" u="none" cap="none" strike="noStrike">
              <a:solidFill>
                <a:srgbClr val="000000"/>
              </a:solidFill>
              <a:latin typeface="Arial"/>
              <a:ea typeface="Arial"/>
              <a:cs typeface="Arial"/>
              <a:sym typeface="Arial"/>
            </a:endParaRPr>
          </a:p>
        </p:txBody>
      </p:sp>
      <p:sp>
        <p:nvSpPr>
          <p:cNvPr id="89" name="Google Shape;89;p7"/>
          <p:cNvSpPr/>
          <p:nvPr/>
        </p:nvSpPr>
        <p:spPr>
          <a:xfrm>
            <a:off x="631137" y="1542778"/>
            <a:ext cx="7554772" cy="246221"/>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600"/>
              <a:buFont typeface="Arial"/>
              <a:buNone/>
            </a:pPr>
            <a:r>
              <a:rPr b="0" i="0" lang="es-PE" sz="1600" u="none" cap="none" strike="noStrike">
                <a:solidFill>
                  <a:schemeClr val="dk1"/>
                </a:solidFill>
                <a:latin typeface="Calibri"/>
                <a:ea typeface="Calibri"/>
                <a:cs typeface="Calibri"/>
                <a:sym typeface="Calibri"/>
              </a:rPr>
              <a:t>DISFUNCIÓN </a:t>
            </a:r>
            <a:r>
              <a:rPr b="1" i="0" lang="es-PE" sz="1600" u="none" cap="none" strike="noStrike">
                <a:solidFill>
                  <a:srgbClr val="845CA2"/>
                </a:solidFill>
                <a:latin typeface="Calibri"/>
                <a:ea typeface="Calibri"/>
                <a:cs typeface="Calibri"/>
                <a:sym typeface="Calibri"/>
              </a:rPr>
              <a:t>MIEDO AL CONFLICTO</a:t>
            </a:r>
            <a:endParaRPr b="1" i="0" sz="1600" u="none" cap="none" strike="noStrike">
              <a:solidFill>
                <a:srgbClr val="845CA2"/>
              </a:solidFill>
              <a:latin typeface="Calibri"/>
              <a:ea typeface="Calibri"/>
              <a:cs typeface="Calibri"/>
              <a:sym typeface="Calibri"/>
            </a:endParaRPr>
          </a:p>
        </p:txBody>
      </p:sp>
      <p:sp>
        <p:nvSpPr>
          <p:cNvPr id="90" name="Google Shape;90;p7"/>
          <p:cNvSpPr txBox="1"/>
          <p:nvPr/>
        </p:nvSpPr>
        <p:spPr>
          <a:xfrm>
            <a:off x="528822" y="1820851"/>
            <a:ext cx="7979073" cy="830997"/>
          </a:xfrm>
          <a:prstGeom prst="rect">
            <a:avLst/>
          </a:prstGeom>
          <a:noFill/>
          <a:ln>
            <a:noFill/>
          </a:ln>
        </p:spPr>
        <p:txBody>
          <a:bodyPr anchorCtr="0" anchor="t" bIns="45700" lIns="91425" spcFirstLastPara="1" rIns="91425" wrap="square" tIns="45700">
            <a:spAutoFit/>
          </a:bodyPr>
          <a:lstStyle/>
          <a:p>
            <a:pPr indent="-457200" lvl="0" marL="457200" marR="0" rtl="0" algn="l">
              <a:lnSpc>
                <a:spcPct val="100000"/>
              </a:lnSpc>
              <a:spcBef>
                <a:spcPts val="0"/>
              </a:spcBef>
              <a:spcAft>
                <a:spcPts val="0"/>
              </a:spcAft>
              <a:buClr>
                <a:schemeClr val="dk1"/>
              </a:buClr>
              <a:buSzPts val="1600"/>
              <a:buFont typeface="Calibri"/>
              <a:buAutoNum type="arabicPeriod"/>
            </a:pPr>
            <a:r>
              <a:rPr b="0" i="0" lang="es-PE" sz="1600" u="none" cap="none" strike="noStrike">
                <a:solidFill>
                  <a:schemeClr val="dk1"/>
                </a:solidFill>
                <a:latin typeface="Calibri"/>
                <a:ea typeface="Calibri"/>
                <a:cs typeface="Calibri"/>
                <a:sym typeface="Calibri"/>
              </a:rPr>
              <a:t>En la reunión, los ejecutivos decían: “no tengo problemas con tu habilidad de oyente”, “creo que eres mejor que el anterior”.</a:t>
            </a:r>
            <a:endParaRPr b="0" i="0" sz="1400" u="none" cap="none" strike="noStrike">
              <a:solidFill>
                <a:srgbClr val="000000"/>
              </a:solidFill>
              <a:latin typeface="Arial"/>
              <a:ea typeface="Arial"/>
              <a:cs typeface="Arial"/>
              <a:sym typeface="Arial"/>
            </a:endParaRPr>
          </a:p>
          <a:p>
            <a:pPr indent="-457200" lvl="0" marL="457200" marR="0" rtl="0" algn="l">
              <a:lnSpc>
                <a:spcPct val="100000"/>
              </a:lnSpc>
              <a:spcBef>
                <a:spcPts val="0"/>
              </a:spcBef>
              <a:spcAft>
                <a:spcPts val="0"/>
              </a:spcAft>
              <a:buClr>
                <a:schemeClr val="dk1"/>
              </a:buClr>
              <a:buSzPts val="1600"/>
              <a:buFont typeface="Calibri"/>
              <a:buAutoNum type="arabicPeriod"/>
            </a:pPr>
            <a:r>
              <a:rPr b="0" i="0" lang="es-PE" sz="1600" u="none" cap="none" strike="noStrike">
                <a:solidFill>
                  <a:schemeClr val="dk1"/>
                </a:solidFill>
                <a:latin typeface="Calibri"/>
                <a:ea typeface="Calibri"/>
                <a:cs typeface="Calibri"/>
                <a:sym typeface="Calibri"/>
              </a:rPr>
              <a:t>Intervención del jefe de mercadeo: le dan la espalda, lo dejan solo.</a:t>
            </a:r>
            <a:endParaRPr b="0" i="0" sz="1400" u="none" cap="none" strike="noStrike">
              <a:solidFill>
                <a:srgbClr val="000000"/>
              </a:solidFill>
              <a:latin typeface="Arial"/>
              <a:ea typeface="Arial"/>
              <a:cs typeface="Arial"/>
              <a:sym typeface="Arial"/>
            </a:endParaRPr>
          </a:p>
        </p:txBody>
      </p:sp>
      <p:sp>
        <p:nvSpPr>
          <p:cNvPr id="91" name="Google Shape;91;p7"/>
          <p:cNvSpPr/>
          <p:nvPr/>
        </p:nvSpPr>
        <p:spPr>
          <a:xfrm>
            <a:off x="631137" y="2680319"/>
            <a:ext cx="7554772" cy="246221"/>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600"/>
              <a:buFont typeface="Arial"/>
              <a:buNone/>
            </a:pPr>
            <a:r>
              <a:rPr b="0" i="0" lang="es-PE" sz="1600" u="none" cap="none" strike="noStrike">
                <a:solidFill>
                  <a:schemeClr val="dk1"/>
                </a:solidFill>
                <a:latin typeface="Calibri"/>
                <a:ea typeface="Calibri"/>
                <a:cs typeface="Calibri"/>
                <a:sym typeface="Calibri"/>
              </a:rPr>
              <a:t>DISFUNCIÓN </a:t>
            </a:r>
            <a:r>
              <a:rPr b="1" i="0" lang="es-PE" sz="1600" u="none" cap="none" strike="noStrike">
                <a:solidFill>
                  <a:srgbClr val="845CA2"/>
                </a:solidFill>
                <a:latin typeface="Calibri"/>
                <a:ea typeface="Calibri"/>
                <a:cs typeface="Calibri"/>
                <a:sym typeface="Calibri"/>
              </a:rPr>
              <a:t>FALTA DE COMPROMISO</a:t>
            </a:r>
            <a:endParaRPr b="1" i="0" sz="1600" u="none" cap="none" strike="noStrike">
              <a:solidFill>
                <a:srgbClr val="845CA2"/>
              </a:solidFill>
              <a:latin typeface="Calibri"/>
              <a:ea typeface="Calibri"/>
              <a:cs typeface="Calibri"/>
              <a:sym typeface="Calibri"/>
            </a:endParaRPr>
          </a:p>
        </p:txBody>
      </p:sp>
      <p:sp>
        <p:nvSpPr>
          <p:cNvPr id="92" name="Google Shape;92;p7"/>
          <p:cNvSpPr txBox="1"/>
          <p:nvPr/>
        </p:nvSpPr>
        <p:spPr>
          <a:xfrm>
            <a:off x="528823" y="2930215"/>
            <a:ext cx="7657086" cy="338554"/>
          </a:xfrm>
          <a:prstGeom prst="rect">
            <a:avLst/>
          </a:prstGeom>
          <a:noFill/>
          <a:ln>
            <a:noFill/>
          </a:ln>
        </p:spPr>
        <p:txBody>
          <a:bodyPr anchorCtr="0" anchor="t" bIns="45700" lIns="91425" spcFirstLastPara="1" rIns="91425" wrap="square" tIns="45700">
            <a:spAutoFit/>
          </a:bodyPr>
          <a:lstStyle/>
          <a:p>
            <a:pPr indent="-457200" lvl="0" marL="457200" marR="0" rtl="0" algn="l">
              <a:lnSpc>
                <a:spcPct val="100000"/>
              </a:lnSpc>
              <a:spcBef>
                <a:spcPts val="0"/>
              </a:spcBef>
              <a:spcAft>
                <a:spcPts val="0"/>
              </a:spcAft>
              <a:buClr>
                <a:schemeClr val="dk1"/>
              </a:buClr>
              <a:buSzPts val="1600"/>
              <a:buFont typeface="Calibri"/>
              <a:buAutoNum type="arabicPeriod"/>
            </a:pPr>
            <a:r>
              <a:rPr b="0" i="0" lang="es-PE" sz="1600" u="none" cap="none" strike="noStrike">
                <a:solidFill>
                  <a:schemeClr val="dk1"/>
                </a:solidFill>
                <a:latin typeface="Calibri"/>
                <a:ea typeface="Calibri"/>
                <a:cs typeface="Calibri"/>
                <a:sym typeface="Calibri"/>
              </a:rPr>
              <a:t>La actitud de los ejecutivos frente al jefe de mercadeo por quedar bien ante el CEO.</a:t>
            </a:r>
            <a:endParaRPr b="0" i="0" sz="1400" u="none" cap="none" strike="noStrike">
              <a:solidFill>
                <a:srgbClr val="000000"/>
              </a:solidFill>
              <a:latin typeface="Arial"/>
              <a:ea typeface="Arial"/>
              <a:cs typeface="Arial"/>
              <a:sym typeface="Arial"/>
            </a:endParaRPr>
          </a:p>
        </p:txBody>
      </p:sp>
      <p:sp>
        <p:nvSpPr>
          <p:cNvPr id="93" name="Google Shape;93;p7"/>
          <p:cNvSpPr/>
          <p:nvPr/>
        </p:nvSpPr>
        <p:spPr>
          <a:xfrm>
            <a:off x="645396" y="3378872"/>
            <a:ext cx="7540513" cy="246221"/>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600"/>
              <a:buFont typeface="Arial"/>
              <a:buNone/>
            </a:pPr>
            <a:r>
              <a:rPr b="0" i="0" lang="es-PE" sz="1600" u="none" cap="none" strike="noStrike">
                <a:solidFill>
                  <a:schemeClr val="dk1"/>
                </a:solidFill>
                <a:latin typeface="Calibri"/>
                <a:ea typeface="Calibri"/>
                <a:cs typeface="Calibri"/>
                <a:sym typeface="Calibri"/>
              </a:rPr>
              <a:t>DISFUNCIÓN </a:t>
            </a:r>
            <a:r>
              <a:rPr b="1" i="0" lang="es-PE" sz="1600" u="none" cap="none" strike="noStrike">
                <a:solidFill>
                  <a:srgbClr val="845CA2"/>
                </a:solidFill>
                <a:latin typeface="Calibri"/>
                <a:ea typeface="Calibri"/>
                <a:cs typeface="Calibri"/>
                <a:sym typeface="Calibri"/>
              </a:rPr>
              <a:t>EVITAR LA RESPONSABILIDAD</a:t>
            </a:r>
            <a:endParaRPr b="1" i="0" sz="1600" u="none" cap="none" strike="noStrike">
              <a:solidFill>
                <a:srgbClr val="845CA2"/>
              </a:solidFill>
              <a:latin typeface="Calibri"/>
              <a:ea typeface="Calibri"/>
              <a:cs typeface="Calibri"/>
              <a:sym typeface="Calibri"/>
            </a:endParaRPr>
          </a:p>
        </p:txBody>
      </p:sp>
      <p:sp>
        <p:nvSpPr>
          <p:cNvPr id="94" name="Google Shape;94;p7"/>
          <p:cNvSpPr txBox="1"/>
          <p:nvPr/>
        </p:nvSpPr>
        <p:spPr>
          <a:xfrm>
            <a:off x="528824" y="3660265"/>
            <a:ext cx="7730700" cy="585000"/>
          </a:xfrm>
          <a:prstGeom prst="rect">
            <a:avLst/>
          </a:prstGeom>
          <a:noFill/>
          <a:ln>
            <a:noFill/>
          </a:ln>
        </p:spPr>
        <p:txBody>
          <a:bodyPr anchorCtr="0" anchor="t" bIns="45700" lIns="91425" spcFirstLastPara="1" rIns="91425" wrap="square" tIns="45700">
            <a:spAutoFit/>
          </a:bodyPr>
          <a:lstStyle/>
          <a:p>
            <a:pPr indent="-457200" lvl="0" marL="457200" marR="0" rtl="0" algn="l">
              <a:lnSpc>
                <a:spcPct val="100000"/>
              </a:lnSpc>
              <a:spcBef>
                <a:spcPts val="0"/>
              </a:spcBef>
              <a:spcAft>
                <a:spcPts val="0"/>
              </a:spcAft>
              <a:buClr>
                <a:schemeClr val="dk1"/>
              </a:buClr>
              <a:buSzPts val="1600"/>
              <a:buFont typeface="Calibri"/>
              <a:buAutoNum type="arabicPeriod"/>
            </a:pPr>
            <a:r>
              <a:rPr b="0" i="0" lang="es-PE" sz="1600" u="none" cap="none" strike="noStrike">
                <a:solidFill>
                  <a:schemeClr val="dk1"/>
                </a:solidFill>
                <a:latin typeface="Calibri"/>
                <a:ea typeface="Calibri"/>
                <a:cs typeface="Calibri"/>
                <a:sym typeface="Calibri"/>
              </a:rPr>
              <a:t>El líder pudo reconocer sus aspectos de mejora recogidos en la evaluación 360° pero no fue capaz de hacerlo.</a:t>
            </a:r>
            <a:endParaRPr b="0" i="0" sz="1400" u="none" cap="none" strike="noStrike">
              <a:solidFill>
                <a:srgbClr val="000000"/>
              </a:solidFill>
              <a:latin typeface="Arial"/>
              <a:ea typeface="Arial"/>
              <a:cs typeface="Arial"/>
              <a:sym typeface="Arial"/>
            </a:endParaRPr>
          </a:p>
        </p:txBody>
      </p:sp>
      <p:sp>
        <p:nvSpPr>
          <p:cNvPr id="95" name="Google Shape;95;p7"/>
          <p:cNvSpPr/>
          <p:nvPr/>
        </p:nvSpPr>
        <p:spPr>
          <a:xfrm>
            <a:off x="645396" y="4227229"/>
            <a:ext cx="7733460" cy="246221"/>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600"/>
              <a:buFont typeface="Arial"/>
              <a:buNone/>
            </a:pPr>
            <a:r>
              <a:rPr b="0" i="0" lang="es-PE" sz="1600" u="none" cap="none" strike="noStrike">
                <a:solidFill>
                  <a:schemeClr val="dk1"/>
                </a:solidFill>
                <a:latin typeface="Calibri"/>
                <a:ea typeface="Calibri"/>
                <a:cs typeface="Calibri"/>
                <a:sym typeface="Calibri"/>
              </a:rPr>
              <a:t>DISFUNCIÓN </a:t>
            </a:r>
            <a:r>
              <a:rPr b="1" i="0" lang="es-PE" sz="1600" u="none" cap="none" strike="noStrike">
                <a:solidFill>
                  <a:srgbClr val="845CA2"/>
                </a:solidFill>
                <a:latin typeface="Calibri"/>
                <a:ea typeface="Calibri"/>
                <a:cs typeface="Calibri"/>
                <a:sym typeface="Calibri"/>
              </a:rPr>
              <a:t>NO ENFOQUE A LOS RESULTADOS</a:t>
            </a:r>
            <a:endParaRPr b="1" i="0" sz="1600" u="none" cap="none" strike="noStrike">
              <a:solidFill>
                <a:srgbClr val="845CA2"/>
              </a:solidFill>
              <a:latin typeface="Calibri"/>
              <a:ea typeface="Calibri"/>
              <a:cs typeface="Calibri"/>
              <a:sym typeface="Calibri"/>
            </a:endParaRPr>
          </a:p>
        </p:txBody>
      </p:sp>
      <p:sp>
        <p:nvSpPr>
          <p:cNvPr id="96" name="Google Shape;96;p7"/>
          <p:cNvSpPr txBox="1"/>
          <p:nvPr/>
        </p:nvSpPr>
        <p:spPr>
          <a:xfrm>
            <a:off x="528822" y="4468469"/>
            <a:ext cx="7850100" cy="585000"/>
          </a:xfrm>
          <a:prstGeom prst="rect">
            <a:avLst/>
          </a:prstGeom>
          <a:noFill/>
          <a:ln>
            <a:noFill/>
          </a:ln>
        </p:spPr>
        <p:txBody>
          <a:bodyPr anchorCtr="0" anchor="t" bIns="45700" lIns="91425" spcFirstLastPara="1" rIns="91425" wrap="square" tIns="45700">
            <a:spAutoFit/>
          </a:bodyPr>
          <a:lstStyle/>
          <a:p>
            <a:pPr indent="-457200" lvl="0" marL="457200" marR="0" rtl="0" algn="l">
              <a:lnSpc>
                <a:spcPct val="100000"/>
              </a:lnSpc>
              <a:spcBef>
                <a:spcPts val="0"/>
              </a:spcBef>
              <a:spcAft>
                <a:spcPts val="0"/>
              </a:spcAft>
              <a:buClr>
                <a:schemeClr val="dk1"/>
              </a:buClr>
              <a:buSzPts val="1600"/>
              <a:buFont typeface="Calibri"/>
              <a:buAutoNum type="arabicPeriod"/>
            </a:pPr>
            <a:r>
              <a:rPr b="0" i="0" lang="es-PE" sz="1600" u="none" cap="none" strike="noStrike">
                <a:solidFill>
                  <a:schemeClr val="dk1"/>
                </a:solidFill>
                <a:latin typeface="Calibri"/>
                <a:ea typeface="Calibri"/>
                <a:cs typeface="Calibri"/>
                <a:sym typeface="Calibri"/>
              </a:rPr>
              <a:t>La empresa tenía diversos problemas: con sus productos, de estrategia, dificultad para la toma de decisiones.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8"/>
          <p:cNvSpPr/>
          <p:nvPr/>
        </p:nvSpPr>
        <p:spPr>
          <a:xfrm>
            <a:off x="0" y="0"/>
            <a:ext cx="9144000" cy="5715000"/>
          </a:xfrm>
          <a:prstGeom prst="rect">
            <a:avLst/>
          </a:prstGeom>
          <a:solidFill>
            <a:srgbClr val="1F85A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03" name="Google Shape;103;p8"/>
          <p:cNvSpPr/>
          <p:nvPr/>
        </p:nvSpPr>
        <p:spPr>
          <a:xfrm>
            <a:off x="424252" y="3703125"/>
            <a:ext cx="7139426" cy="480131"/>
          </a:xfrm>
          <a:prstGeom prst="rect">
            <a:avLst/>
          </a:prstGeom>
          <a:noFill/>
          <a:ln>
            <a:noFill/>
          </a:ln>
        </p:spPr>
        <p:txBody>
          <a:bodyPr anchorCtr="0" anchor="t" bIns="45700" lIns="91425" spcFirstLastPara="1" rIns="91425" wrap="square" tIns="45700">
            <a:spAutoFit/>
          </a:bodyPr>
          <a:lstStyle/>
          <a:p>
            <a:pPr indent="0" lvl="0" marL="0" marR="0" rtl="0" algn="l">
              <a:lnSpc>
                <a:spcPct val="90000"/>
              </a:lnSpc>
              <a:spcBef>
                <a:spcPts val="0"/>
              </a:spcBef>
              <a:spcAft>
                <a:spcPts val="0"/>
              </a:spcAft>
              <a:buClr>
                <a:srgbClr val="000000"/>
              </a:buClr>
              <a:buSzPts val="2800"/>
              <a:buFont typeface="Arial"/>
              <a:buNone/>
            </a:pPr>
            <a:r>
              <a:rPr b="1" i="0" lang="es-PE" sz="2800" u="none" cap="none" strike="noStrike">
                <a:solidFill>
                  <a:schemeClr val="lt1"/>
                </a:solidFill>
                <a:latin typeface="Calibri"/>
                <a:ea typeface="Calibri"/>
                <a:cs typeface="Calibri"/>
                <a:sym typeface="Calibri"/>
              </a:rPr>
              <a:t>/ AUSENCIA DE CONFIANZA</a:t>
            </a:r>
            <a:endParaRPr b="0" i="0" sz="1400" u="none" cap="none" strike="noStrike">
              <a:solidFill>
                <a:srgbClr val="000000"/>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9"/>
          <p:cNvSpPr/>
          <p:nvPr/>
        </p:nvSpPr>
        <p:spPr>
          <a:xfrm>
            <a:off x="512023" y="331345"/>
            <a:ext cx="6417283" cy="200055"/>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300"/>
              <a:buFont typeface="Arial"/>
              <a:buNone/>
            </a:pPr>
            <a:r>
              <a:rPr b="0" i="0" lang="es-PE" sz="1300" u="none" cap="none" strike="noStrike">
                <a:solidFill>
                  <a:srgbClr val="438AD7"/>
                </a:solidFill>
                <a:latin typeface="Calibri"/>
                <a:ea typeface="Calibri"/>
                <a:cs typeface="Calibri"/>
                <a:sym typeface="Calibri"/>
              </a:rPr>
              <a:t>/ AUSENCIA DE CONFIANZA</a:t>
            </a:r>
            <a:endParaRPr b="0" i="0" sz="1300" u="none" cap="none" strike="noStrike">
              <a:solidFill>
                <a:srgbClr val="438AD7"/>
              </a:solidFill>
              <a:latin typeface="Calibri"/>
              <a:ea typeface="Calibri"/>
              <a:cs typeface="Calibri"/>
              <a:sym typeface="Calibri"/>
            </a:endParaRPr>
          </a:p>
        </p:txBody>
      </p:sp>
      <p:sp>
        <p:nvSpPr>
          <p:cNvPr id="109" name="Google Shape;109;p9"/>
          <p:cNvSpPr txBox="1"/>
          <p:nvPr/>
        </p:nvSpPr>
        <p:spPr>
          <a:xfrm>
            <a:off x="507048" y="922645"/>
            <a:ext cx="3885565" cy="3108543"/>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600"/>
              <a:buFont typeface="Arial"/>
              <a:buNone/>
            </a:pPr>
            <a:r>
              <a:rPr b="1" i="0" lang="es-PE" sz="1600" u="none" cap="none" strike="noStrike">
                <a:solidFill>
                  <a:schemeClr val="dk1"/>
                </a:solidFill>
                <a:latin typeface="Calibri"/>
                <a:ea typeface="Calibri"/>
                <a:cs typeface="Calibri"/>
                <a:sym typeface="Calibri"/>
              </a:rPr>
              <a:t>LA CONFIANZA</a:t>
            </a:r>
            <a:endParaRPr b="0" i="0" sz="1400" u="none" cap="none" strike="noStrike">
              <a:solidFill>
                <a:srgbClr val="000000"/>
              </a:solidFill>
              <a:latin typeface="Arial"/>
              <a:ea typeface="Arial"/>
              <a:cs typeface="Arial"/>
              <a:sym typeface="Arial"/>
            </a:endParaRPr>
          </a:p>
          <a:p>
            <a:pPr indent="-184150" lvl="0" marL="184150" marR="0" rtl="0" algn="l">
              <a:lnSpc>
                <a:spcPct val="100000"/>
              </a:lnSpc>
              <a:spcBef>
                <a:spcPts val="1200"/>
              </a:spcBef>
              <a:spcAft>
                <a:spcPts val="0"/>
              </a:spcAft>
              <a:buClr>
                <a:srgbClr val="8259A5"/>
              </a:buClr>
              <a:buSzPts val="1600"/>
              <a:buFont typeface="Arial"/>
              <a:buChar char="•"/>
            </a:pPr>
            <a:r>
              <a:rPr b="0" i="0" lang="es-PE" sz="1600" u="none" cap="none" strike="noStrike">
                <a:solidFill>
                  <a:schemeClr val="dk1"/>
                </a:solidFill>
                <a:latin typeface="Calibri"/>
                <a:ea typeface="Calibri"/>
                <a:cs typeface="Calibri"/>
                <a:sym typeface="Calibri"/>
              </a:rPr>
              <a:t>La confianza constituye la emoción que permite  a una persona estar dispuesta a participar abiertamente - y aparecer vulnerable - en una interacción en la que existen aspectos centrales que permanecen ocultos a ella.</a:t>
            </a:r>
            <a:endParaRPr b="0" i="0" sz="1400" u="none" cap="none" strike="noStrike">
              <a:solidFill>
                <a:srgbClr val="000000"/>
              </a:solidFill>
              <a:latin typeface="Arial"/>
              <a:ea typeface="Arial"/>
              <a:cs typeface="Arial"/>
              <a:sym typeface="Arial"/>
            </a:endParaRPr>
          </a:p>
          <a:p>
            <a:pPr indent="-82550" lvl="0" marL="184150" marR="0" rtl="0" algn="l">
              <a:lnSpc>
                <a:spcPct val="100000"/>
              </a:lnSpc>
              <a:spcBef>
                <a:spcPts val="0"/>
              </a:spcBef>
              <a:spcAft>
                <a:spcPts val="0"/>
              </a:spcAft>
              <a:buClr>
                <a:srgbClr val="8259A5"/>
              </a:buClr>
              <a:buSzPts val="1600"/>
              <a:buFont typeface="Arial"/>
              <a:buNone/>
            </a:pPr>
            <a:r>
              <a:t/>
            </a:r>
            <a:endParaRPr b="0" i="0" sz="1600" u="none" cap="none" strike="noStrike">
              <a:solidFill>
                <a:schemeClr val="dk1"/>
              </a:solidFill>
              <a:latin typeface="Calibri"/>
              <a:ea typeface="Calibri"/>
              <a:cs typeface="Calibri"/>
              <a:sym typeface="Calibri"/>
            </a:endParaRPr>
          </a:p>
          <a:p>
            <a:pPr indent="-184150" lvl="0" marL="184150" marR="0" rtl="0" algn="l">
              <a:lnSpc>
                <a:spcPct val="100000"/>
              </a:lnSpc>
              <a:spcBef>
                <a:spcPts val="0"/>
              </a:spcBef>
              <a:spcAft>
                <a:spcPts val="0"/>
              </a:spcAft>
              <a:buClr>
                <a:srgbClr val="8259A5"/>
              </a:buClr>
              <a:buSzPts val="1600"/>
              <a:buFont typeface="Arial"/>
              <a:buChar char="•"/>
            </a:pPr>
            <a:r>
              <a:rPr b="0" i="0" lang="es-PE" sz="1600" u="none" cap="none" strike="noStrike">
                <a:solidFill>
                  <a:schemeClr val="dk1"/>
                </a:solidFill>
                <a:latin typeface="Calibri"/>
                <a:ea typeface="Calibri"/>
                <a:cs typeface="Calibri"/>
                <a:sym typeface="Calibri"/>
              </a:rPr>
              <a:t>“Aunque no sé cómo va a actuar el otro, confío en que no me va a dañar”</a:t>
            </a:r>
            <a:endParaRPr b="0" i="0" sz="1600" u="none" cap="none" strike="noStrike">
              <a:solidFill>
                <a:schemeClr val="dk1"/>
              </a:solidFill>
              <a:latin typeface="Calibri"/>
              <a:ea typeface="Calibri"/>
              <a:cs typeface="Calibri"/>
              <a:sym typeface="Calibri"/>
            </a:endParaRPr>
          </a:p>
          <a:p>
            <a:pPr indent="-184150" lvl="0" marL="285750" marR="0" rtl="0" algn="l">
              <a:lnSpc>
                <a:spcPct val="100000"/>
              </a:lnSpc>
              <a:spcBef>
                <a:spcPts val="0"/>
              </a:spcBef>
              <a:spcAft>
                <a:spcPts val="0"/>
              </a:spcAft>
              <a:buClr>
                <a:srgbClr val="8259A5"/>
              </a:buClr>
              <a:buSzPts val="1600"/>
              <a:buFont typeface="Arial"/>
              <a:buNone/>
            </a:pPr>
            <a:r>
              <a:t/>
            </a:r>
            <a:endParaRPr b="0" i="0" sz="1600" u="none" cap="none" strike="noStrike">
              <a:solidFill>
                <a:srgbClr val="262626"/>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262626"/>
              </a:solidFill>
              <a:latin typeface="Calibri"/>
              <a:ea typeface="Calibri"/>
              <a:cs typeface="Calibri"/>
              <a:sym typeface="Calibri"/>
            </a:endParaRPr>
          </a:p>
        </p:txBody>
      </p:sp>
      <p:pic>
        <p:nvPicPr>
          <p:cNvPr id="110" name="Google Shape;110;p9"/>
          <p:cNvPicPr preferRelativeResize="0"/>
          <p:nvPr/>
        </p:nvPicPr>
        <p:blipFill rotWithShape="1">
          <a:blip r:embed="rId3">
            <a:alphaModFix/>
          </a:blip>
          <a:srcRect b="0" l="0" r="0" t="0"/>
          <a:stretch/>
        </p:blipFill>
        <p:spPr>
          <a:xfrm>
            <a:off x="4751388" y="0"/>
            <a:ext cx="4392612" cy="57150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2016-10-06T14:52:02Z</dcterms:created>
  <dc:creator>ISIL</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5400A83D-B4FE-497C-9E2F-ACF3BA8DEF15</vt:lpwstr>
  </property>
  <property fmtid="{D5CDD505-2E9C-101B-9397-08002B2CF9AE}" pid="3" name="ArticulatePath">
    <vt:lpwstr>plantilla_cursos_presenciales-v3.1.6</vt:lpwstr>
  </property>
</Properties>
</file>